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77"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CC0000"/>
    <a:srgbClr val="FF66FF"/>
    <a:srgbClr val="FF7C80"/>
    <a:srgbClr val="003300"/>
    <a:srgbClr val="0080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54" autoAdjust="0"/>
    <p:restoredTop sz="94660"/>
  </p:normalViewPr>
  <p:slideViewPr>
    <p:cSldViewPr>
      <p:cViewPr>
        <p:scale>
          <a:sx n="73" d="100"/>
          <a:sy n="73" d="100"/>
        </p:scale>
        <p:origin x="-111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893258-397E-4FA0-8745-88E9450D7F15}" type="datetimeFigureOut">
              <a:rPr lang="en-US" smtClean="0"/>
              <a:pPr/>
              <a:t>5/6/2016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A278D2-BDF1-4180-8108-2BC93EE09660}" type="slidenum">
              <a:rPr lang="en-US" smtClean="0"/>
              <a:pPr/>
              <a:t>‹#›</a:t>
            </a:fld>
            <a:endParaRPr lang="en-US"/>
          </a:p>
        </p:txBody>
      </p:sp>
    </p:spTree>
    <p:extLst>
      <p:ext uri="{BB962C8B-B14F-4D97-AF65-F5344CB8AC3E}">
        <p14:creationId xmlns:p14="http://schemas.microsoft.com/office/powerpoint/2010/main" val="863196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A278D2-BDF1-4180-8108-2BC93EE09660}" type="slidenum">
              <a:rPr lang="en-US" smtClean="0"/>
              <a:pPr/>
              <a:t>6</a:t>
            </a:fld>
            <a:endParaRPr lang="en-US"/>
          </a:p>
        </p:txBody>
      </p:sp>
    </p:spTree>
    <p:extLst>
      <p:ext uri="{BB962C8B-B14F-4D97-AF65-F5344CB8AC3E}">
        <p14:creationId xmlns:p14="http://schemas.microsoft.com/office/powerpoint/2010/main" val="736005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4DC77289-64D3-4010-B046-9A28F2FBE775}" type="datetimeFigureOut">
              <a:rPr lang="en-US" smtClean="0"/>
              <a:pPr/>
              <a:t>5/6/2016</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5119035E-0AEF-4FA7-9F81-1C9D517872BF}"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DC77289-64D3-4010-B046-9A28F2FBE775}" type="datetimeFigureOut">
              <a:rPr lang="en-US" smtClean="0"/>
              <a:pPr/>
              <a:t>5/6/2016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9035E-0AEF-4FA7-9F81-1C9D517872B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DC77289-64D3-4010-B046-9A28F2FBE775}" type="datetimeFigureOut">
              <a:rPr lang="en-US" smtClean="0"/>
              <a:pPr/>
              <a:t>5/6/2016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9035E-0AEF-4FA7-9F81-1C9D517872B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DC77289-64D3-4010-B046-9A28F2FBE775}" type="datetimeFigureOut">
              <a:rPr lang="en-US" smtClean="0"/>
              <a:pPr/>
              <a:t>5/6/2016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9035E-0AEF-4FA7-9F81-1C9D517872B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DC77289-64D3-4010-B046-9A28F2FBE775}" type="datetimeFigureOut">
              <a:rPr lang="en-US" smtClean="0"/>
              <a:pPr/>
              <a:t>5/6/2016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5119035E-0AEF-4FA7-9F81-1C9D517872B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DC77289-64D3-4010-B046-9A28F2FBE775}" type="datetimeFigureOut">
              <a:rPr lang="en-US" smtClean="0"/>
              <a:pPr/>
              <a:t>5/6/2016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9035E-0AEF-4FA7-9F81-1C9D517872B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DC77289-64D3-4010-B046-9A28F2FBE775}" type="datetimeFigureOut">
              <a:rPr lang="en-US" smtClean="0"/>
              <a:pPr/>
              <a:t>5/6/2016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19035E-0AEF-4FA7-9F81-1C9D517872B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DC77289-64D3-4010-B046-9A28F2FBE775}" type="datetimeFigureOut">
              <a:rPr lang="en-US" smtClean="0"/>
              <a:pPr/>
              <a:t>5/6/2016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19035E-0AEF-4FA7-9F81-1C9D517872B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C77289-64D3-4010-B046-9A28F2FBE775}" type="datetimeFigureOut">
              <a:rPr lang="en-US" smtClean="0"/>
              <a:pPr/>
              <a:t>5/6/2016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19035E-0AEF-4FA7-9F81-1C9D517872B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DC77289-64D3-4010-B046-9A28F2FBE775}" type="datetimeFigureOut">
              <a:rPr lang="en-US" smtClean="0"/>
              <a:pPr/>
              <a:t>5/6/2016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9035E-0AEF-4FA7-9F81-1C9D517872B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DC77289-64D3-4010-B046-9A28F2FBE775}" type="datetimeFigureOut">
              <a:rPr lang="en-US" smtClean="0"/>
              <a:pPr/>
              <a:t>5/6/2016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9035E-0AEF-4FA7-9F81-1C9D517872B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4DC77289-64D3-4010-B046-9A28F2FBE775}" type="datetimeFigureOut">
              <a:rPr lang="en-US" smtClean="0"/>
              <a:pPr/>
              <a:t>5/6/2016</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5119035E-0AEF-4FA7-9F81-1C9D517872BF}"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439615" y="2593975"/>
            <a:ext cx="8264770" cy="1676400"/>
          </a:xfrm>
        </p:spPr>
        <p:txBody>
          <a:bodyPr>
            <a:normAutofit fontScale="90000"/>
          </a:bodyPr>
          <a:lstStyle/>
          <a:p>
            <a:r>
              <a:rPr lang="el-GR" dirty="0" smtClean="0"/>
              <a:t/>
            </a:r>
            <a:br>
              <a:rPr lang="el-GR" dirty="0" smtClean="0"/>
            </a:br>
            <a:r>
              <a:rPr lang="en-US" dirty="0" smtClean="0">
                <a:solidFill>
                  <a:schemeClr val="bg1">
                    <a:lumMod val="95000"/>
                    <a:lumOff val="5000"/>
                  </a:schemeClr>
                </a:solidFill>
              </a:rPr>
              <a:t>Volunteerism and Self-Esteem</a:t>
            </a:r>
            <a:endParaRPr lang="en-US" dirty="0">
              <a:solidFill>
                <a:schemeClr val="bg1">
                  <a:lumMod val="95000"/>
                  <a:lumOff val="5000"/>
                </a:schemeClr>
              </a:solidFill>
            </a:endParaRPr>
          </a:p>
        </p:txBody>
      </p:sp>
      <p:sp>
        <p:nvSpPr>
          <p:cNvPr id="3" name="Subtitle 2"/>
          <p:cNvSpPr>
            <a:spLocks noGrp="1"/>
          </p:cNvSpPr>
          <p:nvPr>
            <p:ph type="subTitle" idx="1"/>
          </p:nvPr>
        </p:nvSpPr>
        <p:spPr>
          <a:xfrm>
            <a:off x="1371600" y="4648200"/>
            <a:ext cx="6400800" cy="1752600"/>
          </a:xfrm>
        </p:spPr>
        <p:txBody>
          <a:bodyPr>
            <a:normAutofit/>
          </a:bodyPr>
          <a:lstStyle/>
          <a:p>
            <a:r>
              <a:rPr lang="en-US" sz="3500" b="1" dirty="0" smtClean="0">
                <a:solidFill>
                  <a:schemeClr val="bg1">
                    <a:lumMod val="95000"/>
                    <a:lumOff val="5000"/>
                  </a:schemeClr>
                </a:solidFill>
              </a:rPr>
              <a:t>A research</a:t>
            </a:r>
            <a:endParaRPr lang="en-US" sz="3500" b="1" dirty="0">
              <a:solidFill>
                <a:schemeClr val="bg1">
                  <a:lumMod val="95000"/>
                  <a:lumOff val="5000"/>
                </a:schemeClr>
              </a:solidFill>
            </a:endParaRPr>
          </a:p>
        </p:txBody>
      </p:sp>
    </p:spTree>
    <p:extLst>
      <p:ext uri="{BB962C8B-B14F-4D97-AF65-F5344CB8AC3E}">
        <p14:creationId xmlns:p14="http://schemas.microsoft.com/office/powerpoint/2010/main" val="3391326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7848600" cy="731838"/>
          </a:xfrm>
          <a:gradFill flip="none" rotWithShape="1">
            <a:gsLst>
              <a:gs pos="10005">
                <a:schemeClr val="accent3">
                  <a:lumMod val="60000"/>
                  <a:lumOff val="40000"/>
                </a:schemeClr>
              </a:gs>
              <a:gs pos="87079">
                <a:schemeClr val="accent6">
                  <a:lumMod val="60000"/>
                  <a:lumOff val="40000"/>
                </a:schemeClr>
              </a:gs>
              <a:gs pos="64600">
                <a:schemeClr val="accent6">
                  <a:lumMod val="60000"/>
                  <a:lumOff val="40000"/>
                </a:schemeClr>
              </a:gs>
              <a:gs pos="30409">
                <a:schemeClr val="accent4">
                  <a:lumMod val="60000"/>
                  <a:lumOff val="40000"/>
                </a:schemeClr>
              </a:gs>
              <a:gs pos="0">
                <a:schemeClr val="accent3">
                  <a:lumMod val="75000"/>
                </a:schemeClr>
              </a:gs>
              <a:gs pos="100000">
                <a:schemeClr val="accent3">
                  <a:lumMod val="75000"/>
                </a:schemeClr>
              </a:gs>
            </a:gsLst>
            <a:path path="rect">
              <a:fillToRect l="100000" t="100000"/>
            </a:path>
            <a:tileRect r="-100000" b="-100000"/>
          </a:gradFill>
        </p:spPr>
        <p:txBody>
          <a:bodyPr>
            <a:normAutofit fontScale="90000"/>
          </a:bodyPr>
          <a:lstStyle/>
          <a:p>
            <a:r>
              <a:rPr lang="en-US" sz="2600" dirty="0" smtClean="0"/>
              <a:t/>
            </a:r>
            <a:br>
              <a:rPr lang="en-US" sz="2600" dirty="0" smtClean="0"/>
            </a:br>
            <a:r>
              <a:rPr lang="en-US" sz="2600" dirty="0" smtClean="0"/>
              <a:t/>
            </a:r>
            <a:br>
              <a:rPr lang="en-US" sz="2600" dirty="0" smtClean="0"/>
            </a:br>
            <a:r>
              <a:rPr lang="en-US" sz="2600" dirty="0" smtClean="0">
                <a:solidFill>
                  <a:schemeClr val="bg1">
                    <a:lumMod val="95000"/>
                    <a:lumOff val="5000"/>
                  </a:schemeClr>
                </a:solidFill>
              </a:rPr>
              <a:t>8</a:t>
            </a:r>
            <a:r>
              <a:rPr lang="en-US" sz="2600" baseline="30000" dirty="0" smtClean="0">
                <a:solidFill>
                  <a:schemeClr val="bg1">
                    <a:lumMod val="95000"/>
                    <a:lumOff val="5000"/>
                  </a:schemeClr>
                </a:solidFill>
              </a:rPr>
              <a:t>th</a:t>
            </a:r>
            <a:r>
              <a:rPr lang="en-US" sz="2600" dirty="0" smtClean="0">
                <a:solidFill>
                  <a:schemeClr val="bg1">
                    <a:lumMod val="95000"/>
                    <a:lumOff val="5000"/>
                  </a:schemeClr>
                </a:solidFill>
              </a:rPr>
              <a:t/>
            </a:r>
            <a:br>
              <a:rPr lang="en-US" sz="2600" dirty="0" smtClean="0">
                <a:solidFill>
                  <a:schemeClr val="bg1">
                    <a:lumMod val="95000"/>
                    <a:lumOff val="5000"/>
                  </a:schemeClr>
                </a:solidFill>
              </a:rPr>
            </a:br>
            <a:r>
              <a:rPr lang="en-US" sz="2600" dirty="0" smtClean="0">
                <a:solidFill>
                  <a:schemeClr val="bg1">
                    <a:lumMod val="95000"/>
                    <a:lumOff val="5000"/>
                  </a:schemeClr>
                </a:solidFill>
                <a:effectLst/>
              </a:rPr>
              <a:t>To </a:t>
            </a:r>
            <a:r>
              <a:rPr lang="en-US" sz="2600" dirty="0">
                <a:solidFill>
                  <a:schemeClr val="bg1">
                    <a:lumMod val="95000"/>
                    <a:lumOff val="5000"/>
                  </a:schemeClr>
                </a:solidFill>
                <a:effectLst/>
              </a:rPr>
              <a:t>what extent do you think that participation in </a:t>
            </a:r>
            <a:r>
              <a:rPr lang="en-US" sz="2600" dirty="0" smtClean="0">
                <a:solidFill>
                  <a:schemeClr val="bg1">
                    <a:lumMod val="95000"/>
                    <a:lumOff val="5000"/>
                  </a:schemeClr>
                </a:solidFill>
                <a:effectLst/>
              </a:rPr>
              <a:t>voluntary work makes you a better person? </a:t>
            </a:r>
            <a:r>
              <a:rPr lang="en-US" sz="2600" dirty="0">
                <a:solidFill>
                  <a:schemeClr val="bg1">
                    <a:lumMod val="95000"/>
                    <a:lumOff val="5000"/>
                  </a:schemeClr>
                </a:solidFill>
                <a:effectLst/>
              </a:rPr>
              <a:t/>
            </a:r>
            <a:br>
              <a:rPr lang="en-US" sz="2600" dirty="0">
                <a:solidFill>
                  <a:schemeClr val="bg1">
                    <a:lumMod val="95000"/>
                    <a:lumOff val="5000"/>
                  </a:schemeClr>
                </a:solidFill>
                <a:effectLst/>
              </a:rPr>
            </a:br>
            <a:r>
              <a:rPr lang="en-US" dirty="0" smtClean="0">
                <a:solidFill>
                  <a:schemeClr val="bg1">
                    <a:lumMod val="95000"/>
                    <a:lumOff val="5000"/>
                  </a:schemeClr>
                </a:solidFill>
              </a:rPr>
              <a:t/>
            </a:r>
            <a:br>
              <a:rPr lang="en-US" dirty="0" smtClean="0">
                <a:solidFill>
                  <a:schemeClr val="bg1">
                    <a:lumMod val="95000"/>
                    <a:lumOff val="5000"/>
                  </a:schemeClr>
                </a:solidFill>
              </a:rPr>
            </a:br>
            <a:endParaRPr lang="en-US" dirty="0">
              <a:solidFill>
                <a:schemeClr val="bg1">
                  <a:lumMod val="95000"/>
                  <a:lumOff val="5000"/>
                </a:schemeClr>
              </a:solidFill>
            </a:endParaRPr>
          </a:p>
        </p:txBody>
      </p:sp>
      <p:sp>
        <p:nvSpPr>
          <p:cNvPr id="3" name="Content Placeholder 2"/>
          <p:cNvSpPr>
            <a:spLocks noGrp="1"/>
          </p:cNvSpPr>
          <p:nvPr>
            <p:ph idx="1"/>
          </p:nvPr>
        </p:nvSpPr>
        <p:spPr>
          <a:xfrm>
            <a:off x="457200" y="1607820"/>
            <a:ext cx="8229600" cy="4709160"/>
          </a:xfrm>
        </p:spPr>
        <p:txBody>
          <a:bodyPr>
            <a:normAutofit/>
          </a:bodyPr>
          <a:lstStyle/>
          <a:p>
            <a:pPr marL="0" indent="0" algn="ctr">
              <a:buNone/>
            </a:pPr>
            <a:r>
              <a:rPr lang="en-US" sz="2500" b="1" dirty="0" smtClean="0"/>
              <a:t>To </a:t>
            </a:r>
            <a:r>
              <a:rPr lang="en-US" sz="2500" b="1" dirty="0"/>
              <a:t>this question, students responded </a:t>
            </a:r>
            <a:r>
              <a:rPr lang="en-US" sz="2500" b="1" dirty="0" smtClean="0"/>
              <a:t>positively that voluntary activities make you a better person. In fact,  </a:t>
            </a:r>
            <a:r>
              <a:rPr lang="en-US" sz="2500" b="1" dirty="0"/>
              <a:t>four out of five respondents </a:t>
            </a:r>
            <a:r>
              <a:rPr lang="en-US" sz="2500" b="1" dirty="0" smtClean="0"/>
              <a:t>answered </a:t>
            </a:r>
            <a:r>
              <a:rPr lang="en-US" sz="2500" b="1" dirty="0"/>
              <a:t>much or too </a:t>
            </a:r>
            <a:r>
              <a:rPr lang="en-US" sz="2500" b="1" dirty="0" smtClean="0"/>
              <a:t>much.</a:t>
            </a:r>
          </a:p>
          <a:p>
            <a:pPr marL="0" indent="0" algn="ctr">
              <a:buNone/>
            </a:pPr>
            <a:endParaRPr lang="en-US" sz="2500" b="1"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3743884"/>
            <a:ext cx="4881563"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264908" y="6294135"/>
            <a:ext cx="5284519" cy="338554"/>
          </a:xfrm>
          <a:prstGeom prst="rect">
            <a:avLst/>
          </a:prstGeom>
        </p:spPr>
        <p:txBody>
          <a:bodyPr wrap="square">
            <a:spAutoFit/>
          </a:bodyPr>
          <a:lstStyle/>
          <a:p>
            <a:r>
              <a:rPr lang="en-US" sz="1600" dirty="0" smtClean="0"/>
              <a:t>Not at all      Little      Average     Much    Very Much</a:t>
            </a:r>
            <a:endParaRPr lang="en-US" sz="1600" dirty="0"/>
          </a:p>
        </p:txBody>
      </p:sp>
    </p:spTree>
    <p:extLst>
      <p:ext uri="{BB962C8B-B14F-4D97-AF65-F5344CB8AC3E}">
        <p14:creationId xmlns:p14="http://schemas.microsoft.com/office/powerpoint/2010/main" val="29759590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848600" cy="990600"/>
          </a:xfrm>
          <a:gradFill>
            <a:gsLst>
              <a:gs pos="10005">
                <a:schemeClr val="accent4">
                  <a:lumMod val="60000"/>
                  <a:lumOff val="40000"/>
                </a:schemeClr>
              </a:gs>
              <a:gs pos="87079">
                <a:schemeClr val="accent6">
                  <a:lumMod val="40000"/>
                  <a:lumOff val="60000"/>
                </a:schemeClr>
              </a:gs>
              <a:gs pos="64600">
                <a:schemeClr val="accent6">
                  <a:lumMod val="50000"/>
                </a:schemeClr>
              </a:gs>
              <a:gs pos="30409">
                <a:schemeClr val="accent6">
                  <a:lumMod val="60000"/>
                  <a:lumOff val="40000"/>
                </a:schemeClr>
              </a:gs>
              <a:gs pos="0">
                <a:schemeClr val="accent3">
                  <a:lumMod val="75000"/>
                </a:schemeClr>
              </a:gs>
              <a:gs pos="100000">
                <a:schemeClr val="accent6">
                  <a:lumMod val="20000"/>
                  <a:lumOff val="80000"/>
                </a:schemeClr>
              </a:gs>
            </a:gsLst>
            <a:path path="shape">
              <a:fillToRect l="50000" t="50000" r="50000" b="50000"/>
            </a:path>
          </a:gradFill>
        </p:spPr>
        <p:txBody>
          <a:bodyPr>
            <a:normAutofit fontScale="90000"/>
          </a:bodyPr>
          <a:lstStyle/>
          <a:p>
            <a:r>
              <a:rPr lang="en-US" sz="2600" dirty="0" smtClean="0"/>
              <a:t/>
            </a:r>
            <a:br>
              <a:rPr lang="en-US" sz="2600" dirty="0" smtClean="0"/>
            </a:br>
            <a:r>
              <a:rPr lang="el-GR" sz="2600" dirty="0" smtClean="0">
                <a:solidFill>
                  <a:schemeClr val="bg1">
                    <a:lumMod val="95000"/>
                    <a:lumOff val="5000"/>
                  </a:schemeClr>
                </a:solidFill>
              </a:rPr>
              <a:t>9</a:t>
            </a:r>
            <a:r>
              <a:rPr lang="en-US" sz="2600" baseline="30000" dirty="0" err="1" smtClean="0">
                <a:solidFill>
                  <a:schemeClr val="bg1">
                    <a:lumMod val="95000"/>
                    <a:lumOff val="5000"/>
                  </a:schemeClr>
                </a:solidFill>
              </a:rPr>
              <a:t>th</a:t>
            </a:r>
            <a:r>
              <a:rPr lang="en-US" sz="2600" dirty="0">
                <a:solidFill>
                  <a:schemeClr val="bg1">
                    <a:lumMod val="95000"/>
                    <a:lumOff val="5000"/>
                  </a:schemeClr>
                </a:solidFill>
              </a:rPr>
              <a:t/>
            </a:r>
            <a:br>
              <a:rPr lang="en-US" sz="2600" dirty="0">
                <a:solidFill>
                  <a:schemeClr val="bg1">
                    <a:lumMod val="95000"/>
                    <a:lumOff val="5000"/>
                  </a:schemeClr>
                </a:solidFill>
              </a:rPr>
            </a:br>
            <a:r>
              <a:rPr lang="en-US" sz="2600" dirty="0" smtClean="0">
                <a:solidFill>
                  <a:schemeClr val="bg1">
                    <a:lumMod val="95000"/>
                    <a:lumOff val="5000"/>
                  </a:schemeClr>
                </a:solidFill>
                <a:effectLst/>
              </a:rPr>
              <a:t>To </a:t>
            </a:r>
            <a:r>
              <a:rPr lang="en-US" sz="2600" dirty="0">
                <a:solidFill>
                  <a:schemeClr val="bg1">
                    <a:lumMod val="95000"/>
                    <a:lumOff val="5000"/>
                  </a:schemeClr>
                </a:solidFill>
                <a:effectLst/>
              </a:rPr>
              <a:t>what extent do you believe that voluntary actions improve young people's self esteem and self image? </a:t>
            </a:r>
            <a:r>
              <a:rPr lang="en-US" sz="2600" dirty="0">
                <a:solidFill>
                  <a:schemeClr val="bg1">
                    <a:lumMod val="95000"/>
                    <a:lumOff val="5000"/>
                  </a:schemeClr>
                </a:solidFill>
              </a:rPr>
              <a:t/>
            </a:r>
            <a:br>
              <a:rPr lang="en-US" sz="2600" dirty="0">
                <a:solidFill>
                  <a:schemeClr val="bg1">
                    <a:lumMod val="95000"/>
                    <a:lumOff val="5000"/>
                  </a:schemeClr>
                </a:solidFill>
              </a:rPr>
            </a:br>
            <a:r>
              <a:rPr lang="en-US" sz="2600" dirty="0" smtClean="0">
                <a:solidFill>
                  <a:schemeClr val="bg1">
                    <a:lumMod val="95000"/>
                    <a:lumOff val="5000"/>
                  </a:schemeClr>
                </a:solidFill>
              </a:rPr>
              <a:t/>
            </a:r>
            <a:br>
              <a:rPr lang="en-US" sz="2600" dirty="0" smtClean="0">
                <a:solidFill>
                  <a:schemeClr val="bg1">
                    <a:lumMod val="95000"/>
                    <a:lumOff val="5000"/>
                  </a:schemeClr>
                </a:solidFill>
              </a:rPr>
            </a:br>
            <a:endParaRPr lang="en-US" sz="2600" dirty="0">
              <a:solidFill>
                <a:schemeClr val="bg1">
                  <a:lumMod val="95000"/>
                  <a:lumOff val="5000"/>
                </a:schemeClr>
              </a:solidFill>
            </a:endParaRPr>
          </a:p>
        </p:txBody>
      </p:sp>
      <p:sp>
        <p:nvSpPr>
          <p:cNvPr id="3" name="Content Placeholder 2"/>
          <p:cNvSpPr>
            <a:spLocks noGrp="1"/>
          </p:cNvSpPr>
          <p:nvPr>
            <p:ph idx="1"/>
          </p:nvPr>
        </p:nvSpPr>
        <p:spPr>
          <a:xfrm>
            <a:off x="419100" y="1905000"/>
            <a:ext cx="8229600" cy="4023360"/>
          </a:xfrm>
        </p:spPr>
        <p:txBody>
          <a:bodyPr/>
          <a:lstStyle/>
          <a:p>
            <a:pPr marL="0" indent="0" algn="ctr">
              <a:buNone/>
            </a:pPr>
            <a:r>
              <a:rPr lang="en-US" sz="3000" dirty="0" smtClean="0"/>
              <a:t>The </a:t>
            </a:r>
            <a:r>
              <a:rPr lang="en-US" sz="3000" dirty="0"/>
              <a:t>same applies to this question because our </a:t>
            </a:r>
            <a:r>
              <a:rPr lang="en-US" sz="3000" dirty="0" smtClean="0"/>
              <a:t>students</a:t>
            </a:r>
            <a:r>
              <a:rPr lang="el-GR" sz="3000" dirty="0" smtClean="0"/>
              <a:t> </a:t>
            </a:r>
            <a:r>
              <a:rPr lang="en-US" sz="3000" dirty="0" smtClean="0"/>
              <a:t>supported </a:t>
            </a:r>
            <a:r>
              <a:rPr lang="en-US" sz="3000" dirty="0" smtClean="0"/>
              <a:t>greatly </a:t>
            </a:r>
            <a:r>
              <a:rPr lang="en-US" sz="3000" dirty="0"/>
              <a:t>that </a:t>
            </a:r>
            <a:r>
              <a:rPr lang="en-US" sz="3000" dirty="0" smtClean="0"/>
              <a:t>volunteerism </a:t>
            </a:r>
            <a:r>
              <a:rPr lang="en-US" sz="3000" dirty="0"/>
              <a:t>improves </a:t>
            </a:r>
            <a:r>
              <a:rPr lang="en-US" sz="3000" dirty="0" smtClean="0"/>
              <a:t>young people’s self-image </a:t>
            </a:r>
            <a:r>
              <a:rPr lang="en-US" sz="3000" dirty="0"/>
              <a:t>and self-esteem </a:t>
            </a:r>
            <a:r>
              <a:rPr lang="en-US" sz="3000" dirty="0" smtClean="0"/>
              <a:t>.</a:t>
            </a:r>
            <a:endParaRPr lang="el-GR" sz="3000" dirty="0" smtClean="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3138" y="4080037"/>
            <a:ext cx="4995862" cy="240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243138" y="6427202"/>
            <a:ext cx="5284519" cy="338554"/>
          </a:xfrm>
          <a:prstGeom prst="rect">
            <a:avLst/>
          </a:prstGeom>
        </p:spPr>
        <p:txBody>
          <a:bodyPr wrap="square">
            <a:spAutoFit/>
          </a:bodyPr>
          <a:lstStyle/>
          <a:p>
            <a:r>
              <a:rPr lang="en-US" sz="1600" dirty="0" smtClean="0"/>
              <a:t>Not at all       Little      Average     Much    Very Much</a:t>
            </a:r>
            <a:endParaRPr lang="en-US" sz="1600" dirty="0"/>
          </a:p>
        </p:txBody>
      </p:sp>
    </p:spTree>
    <p:extLst>
      <p:ext uri="{BB962C8B-B14F-4D97-AF65-F5344CB8AC3E}">
        <p14:creationId xmlns:p14="http://schemas.microsoft.com/office/powerpoint/2010/main" val="12176736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8077200" cy="762000"/>
          </a:xfrm>
          <a:gradFill flip="none" rotWithShape="1">
            <a:gsLst>
              <a:gs pos="10005">
                <a:schemeClr val="accent3">
                  <a:lumMod val="60000"/>
                  <a:lumOff val="40000"/>
                </a:schemeClr>
              </a:gs>
              <a:gs pos="87079">
                <a:schemeClr val="accent5">
                  <a:lumMod val="40000"/>
                  <a:lumOff val="60000"/>
                </a:schemeClr>
              </a:gs>
              <a:gs pos="64600">
                <a:schemeClr val="accent3">
                  <a:lumMod val="60000"/>
                  <a:lumOff val="40000"/>
                </a:schemeClr>
              </a:gs>
              <a:gs pos="30409">
                <a:schemeClr val="accent4">
                  <a:lumMod val="60000"/>
                  <a:lumOff val="40000"/>
                </a:schemeClr>
              </a:gs>
              <a:gs pos="0">
                <a:schemeClr val="accent3">
                  <a:lumMod val="75000"/>
                </a:schemeClr>
              </a:gs>
              <a:gs pos="100000">
                <a:schemeClr val="accent6">
                  <a:lumMod val="75000"/>
                </a:schemeClr>
              </a:gs>
            </a:gsLst>
            <a:path path="shape">
              <a:fillToRect l="50000" t="50000" r="50000" b="50000"/>
            </a:path>
            <a:tileRect/>
          </a:gradFill>
        </p:spPr>
        <p:txBody>
          <a:bodyPr>
            <a:normAutofit fontScale="90000"/>
          </a:bodyPr>
          <a:lstStyle/>
          <a:p>
            <a:pPr marL="0" indent="0"/>
            <a:r>
              <a:rPr lang="en-US" sz="2300" dirty="0" smtClean="0"/>
              <a:t/>
            </a:r>
            <a:br>
              <a:rPr lang="en-US" sz="2300" dirty="0" smtClean="0"/>
            </a:br>
            <a:r>
              <a:rPr lang="en-US" sz="2300" dirty="0"/>
              <a:t/>
            </a:r>
            <a:br>
              <a:rPr lang="en-US" sz="2300" dirty="0"/>
            </a:br>
            <a:r>
              <a:rPr lang="en-US" sz="2300" dirty="0" smtClean="0"/>
              <a:t/>
            </a:r>
            <a:br>
              <a:rPr lang="en-US" sz="2300" dirty="0" smtClean="0"/>
            </a:br>
            <a:r>
              <a:rPr lang="en-US" sz="2300" dirty="0" smtClean="0">
                <a:solidFill>
                  <a:schemeClr val="bg1">
                    <a:lumMod val="95000"/>
                    <a:lumOff val="5000"/>
                  </a:schemeClr>
                </a:solidFill>
              </a:rPr>
              <a:t>10</a:t>
            </a:r>
            <a:r>
              <a:rPr lang="en-US" sz="2300" baseline="30000" dirty="0" smtClean="0">
                <a:solidFill>
                  <a:schemeClr val="bg1">
                    <a:lumMod val="95000"/>
                    <a:lumOff val="5000"/>
                  </a:schemeClr>
                </a:solidFill>
              </a:rPr>
              <a:t>th</a:t>
            </a:r>
            <a:r>
              <a:rPr lang="en-US" sz="2300" dirty="0" smtClean="0">
                <a:solidFill>
                  <a:schemeClr val="bg1">
                    <a:lumMod val="95000"/>
                    <a:lumOff val="5000"/>
                  </a:schemeClr>
                </a:solidFill>
              </a:rPr>
              <a:t/>
            </a:r>
            <a:br>
              <a:rPr lang="en-US" sz="2300" dirty="0" smtClean="0">
                <a:solidFill>
                  <a:schemeClr val="bg1">
                    <a:lumMod val="95000"/>
                    <a:lumOff val="5000"/>
                  </a:schemeClr>
                </a:solidFill>
              </a:rPr>
            </a:br>
            <a:r>
              <a:rPr lang="en-US" sz="2600" dirty="0">
                <a:solidFill>
                  <a:schemeClr val="bg1">
                    <a:lumMod val="95000"/>
                    <a:lumOff val="5000"/>
                  </a:schemeClr>
                </a:solidFill>
                <a:effectLst/>
              </a:rPr>
              <a:t>What/which bodies or organizations do you believe young people get informed about volunteerism? </a:t>
            </a:r>
            <a:br>
              <a:rPr lang="en-US" sz="2600" dirty="0">
                <a:solidFill>
                  <a:schemeClr val="bg1">
                    <a:lumMod val="95000"/>
                    <a:lumOff val="5000"/>
                  </a:schemeClr>
                </a:solidFill>
                <a:effectLst/>
              </a:rPr>
            </a:br>
            <a:r>
              <a:rPr lang="en-US" sz="2600" dirty="0">
                <a:solidFill>
                  <a:schemeClr val="bg1">
                    <a:lumMod val="95000"/>
                    <a:lumOff val="5000"/>
                  </a:schemeClr>
                </a:solidFill>
              </a:rPr>
              <a:t/>
            </a:r>
            <a:br>
              <a:rPr lang="en-US" sz="2600" dirty="0">
                <a:solidFill>
                  <a:schemeClr val="bg1">
                    <a:lumMod val="95000"/>
                    <a:lumOff val="5000"/>
                  </a:schemeClr>
                </a:solidFill>
              </a:rPr>
            </a:br>
            <a:r>
              <a:rPr lang="en-US" sz="2300" dirty="0" smtClean="0">
                <a:solidFill>
                  <a:schemeClr val="bg1">
                    <a:lumMod val="95000"/>
                    <a:lumOff val="5000"/>
                  </a:schemeClr>
                </a:solidFill>
              </a:rPr>
              <a:t/>
            </a:r>
            <a:br>
              <a:rPr lang="en-US" sz="2300" dirty="0" smtClean="0">
                <a:solidFill>
                  <a:schemeClr val="bg1">
                    <a:lumMod val="95000"/>
                    <a:lumOff val="5000"/>
                  </a:schemeClr>
                </a:solidFill>
              </a:rPr>
            </a:br>
            <a:r>
              <a:rPr lang="en-US" sz="2300" dirty="0">
                <a:solidFill>
                  <a:schemeClr val="bg1">
                    <a:lumMod val="95000"/>
                    <a:lumOff val="5000"/>
                  </a:schemeClr>
                </a:solidFill>
              </a:rPr>
              <a:t/>
            </a:r>
            <a:br>
              <a:rPr lang="en-US" sz="2300" dirty="0">
                <a:solidFill>
                  <a:schemeClr val="bg1">
                    <a:lumMod val="95000"/>
                    <a:lumOff val="5000"/>
                  </a:schemeClr>
                </a:solidFill>
              </a:rPr>
            </a:br>
            <a:endParaRPr lang="en-US" sz="2300" dirty="0">
              <a:solidFill>
                <a:schemeClr val="bg1">
                  <a:lumMod val="95000"/>
                  <a:lumOff val="5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164773809"/>
              </p:ext>
            </p:extLst>
          </p:nvPr>
        </p:nvGraphicFramePr>
        <p:xfrm>
          <a:off x="457200" y="2209800"/>
          <a:ext cx="8153400" cy="1218022"/>
        </p:xfrm>
        <a:graphic>
          <a:graphicData uri="http://schemas.openxmlformats.org/drawingml/2006/table">
            <a:tbl>
              <a:tblPr firstRow="1" bandRow="1">
                <a:tableStyleId>{5C22544A-7EE6-4342-B048-85BDC9FD1C3A}</a:tableStyleId>
              </a:tblPr>
              <a:tblGrid>
                <a:gridCol w="1630680"/>
                <a:gridCol w="1630680"/>
                <a:gridCol w="1630680"/>
                <a:gridCol w="1485372"/>
                <a:gridCol w="1775988"/>
              </a:tblGrid>
              <a:tr h="685800">
                <a:tc>
                  <a:txBody>
                    <a:bodyPr/>
                    <a:lstStyle/>
                    <a:p>
                      <a:r>
                        <a:rPr lang="en-US" dirty="0" smtClean="0"/>
                        <a:t>School</a:t>
                      </a:r>
                      <a:endParaRPr lang="en-US" dirty="0"/>
                    </a:p>
                  </a:txBody>
                  <a:tcPr>
                    <a:solidFill>
                      <a:schemeClr val="accent3">
                        <a:lumMod val="60000"/>
                        <a:lumOff val="40000"/>
                      </a:schemeClr>
                    </a:solidFill>
                  </a:tcPr>
                </a:tc>
                <a:tc>
                  <a:txBody>
                    <a:bodyPr/>
                    <a:lstStyle/>
                    <a:p>
                      <a:r>
                        <a:rPr lang="en-US" dirty="0" smtClean="0"/>
                        <a:t>State</a:t>
                      </a:r>
                      <a:endParaRPr lang="en-US" dirty="0"/>
                    </a:p>
                  </a:txBody>
                  <a:tcPr>
                    <a:solidFill>
                      <a:schemeClr val="accent3">
                        <a:lumMod val="60000"/>
                        <a:lumOff val="40000"/>
                      </a:schemeClr>
                    </a:solidFill>
                  </a:tcPr>
                </a:tc>
                <a:tc>
                  <a:txBody>
                    <a:bodyPr/>
                    <a:lstStyle/>
                    <a:p>
                      <a:r>
                        <a:rPr lang="en-US" dirty="0" smtClean="0"/>
                        <a:t>Church</a:t>
                      </a:r>
                      <a:endParaRPr lang="en-US" dirty="0"/>
                    </a:p>
                  </a:txBody>
                  <a:tcPr>
                    <a:solidFill>
                      <a:schemeClr val="accent3">
                        <a:lumMod val="60000"/>
                        <a:lumOff val="40000"/>
                      </a:schemeClr>
                    </a:solidFill>
                  </a:tcPr>
                </a:tc>
                <a:tc>
                  <a:txBody>
                    <a:bodyPr/>
                    <a:lstStyle/>
                    <a:p>
                      <a:r>
                        <a:rPr lang="en-US" dirty="0" smtClean="0"/>
                        <a:t>Family</a:t>
                      </a:r>
                      <a:endParaRPr lang="en-US" dirty="0"/>
                    </a:p>
                  </a:txBody>
                  <a:tcPr>
                    <a:solidFill>
                      <a:schemeClr val="accent3">
                        <a:lumMod val="60000"/>
                        <a:lumOff val="40000"/>
                      </a:schemeClr>
                    </a:solidFill>
                  </a:tcPr>
                </a:tc>
                <a:tc>
                  <a:txBody>
                    <a:bodyPr/>
                    <a:lstStyle/>
                    <a:p>
                      <a:r>
                        <a:rPr lang="en-US" dirty="0" smtClean="0"/>
                        <a:t>National</a:t>
                      </a:r>
                    </a:p>
                    <a:p>
                      <a:r>
                        <a:rPr lang="en-US" dirty="0" smtClean="0"/>
                        <a:t>Organizations</a:t>
                      </a:r>
                      <a:endParaRPr lang="en-US" dirty="0"/>
                    </a:p>
                  </a:txBody>
                  <a:tcPr>
                    <a:solidFill>
                      <a:schemeClr val="accent3">
                        <a:lumMod val="60000"/>
                        <a:lumOff val="40000"/>
                      </a:schemeClr>
                    </a:solidFill>
                  </a:tcPr>
                </a:tc>
              </a:tr>
              <a:tr h="532222">
                <a:tc>
                  <a:txBody>
                    <a:bodyPr/>
                    <a:lstStyle/>
                    <a:p>
                      <a:r>
                        <a:rPr lang="en-US" dirty="0" smtClean="0"/>
                        <a:t>54</a:t>
                      </a:r>
                      <a:endParaRPr lang="en-US" dirty="0"/>
                    </a:p>
                  </a:txBody>
                  <a:tcPr>
                    <a:solidFill>
                      <a:schemeClr val="tx1">
                        <a:lumMod val="85000"/>
                      </a:schemeClr>
                    </a:solidFill>
                  </a:tcPr>
                </a:tc>
                <a:tc>
                  <a:txBody>
                    <a:bodyPr/>
                    <a:lstStyle/>
                    <a:p>
                      <a:r>
                        <a:rPr lang="en-US" dirty="0" smtClean="0"/>
                        <a:t>25</a:t>
                      </a:r>
                      <a:endParaRPr lang="en-US" dirty="0"/>
                    </a:p>
                  </a:txBody>
                  <a:tcPr>
                    <a:solidFill>
                      <a:schemeClr val="tx1">
                        <a:lumMod val="85000"/>
                      </a:schemeClr>
                    </a:solidFill>
                  </a:tcPr>
                </a:tc>
                <a:tc>
                  <a:txBody>
                    <a:bodyPr/>
                    <a:lstStyle/>
                    <a:p>
                      <a:r>
                        <a:rPr lang="en-US" dirty="0" smtClean="0"/>
                        <a:t>39</a:t>
                      </a:r>
                      <a:endParaRPr lang="en-US" dirty="0"/>
                    </a:p>
                  </a:txBody>
                  <a:tcPr>
                    <a:solidFill>
                      <a:schemeClr val="tx1">
                        <a:lumMod val="85000"/>
                      </a:schemeClr>
                    </a:solidFill>
                  </a:tcPr>
                </a:tc>
                <a:tc>
                  <a:txBody>
                    <a:bodyPr/>
                    <a:lstStyle/>
                    <a:p>
                      <a:r>
                        <a:rPr lang="en-US" dirty="0" smtClean="0"/>
                        <a:t>48</a:t>
                      </a:r>
                      <a:endParaRPr lang="en-US" dirty="0"/>
                    </a:p>
                  </a:txBody>
                  <a:tcPr>
                    <a:solidFill>
                      <a:schemeClr val="tx1">
                        <a:lumMod val="85000"/>
                      </a:schemeClr>
                    </a:solidFill>
                  </a:tcPr>
                </a:tc>
                <a:tc>
                  <a:txBody>
                    <a:bodyPr/>
                    <a:lstStyle/>
                    <a:p>
                      <a:r>
                        <a:rPr lang="en-US" dirty="0" smtClean="0"/>
                        <a:t>25</a:t>
                      </a:r>
                      <a:endParaRPr lang="en-US" dirty="0"/>
                    </a:p>
                  </a:txBody>
                  <a:tcPr>
                    <a:solidFill>
                      <a:schemeClr val="tx1">
                        <a:lumMod val="85000"/>
                      </a:schemeClr>
                    </a:solidFill>
                  </a:tcPr>
                </a:tc>
              </a:tr>
            </a:tbl>
          </a:graphicData>
        </a:graphic>
      </p:graphicFrame>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655423"/>
            <a:ext cx="3581400" cy="304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77978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001000" cy="685800"/>
          </a:xfrm>
          <a:gradFill flip="none" rotWithShape="1">
            <a:gsLst>
              <a:gs pos="10005">
                <a:schemeClr val="accent3">
                  <a:lumMod val="60000"/>
                  <a:lumOff val="40000"/>
                </a:schemeClr>
              </a:gs>
              <a:gs pos="87079">
                <a:schemeClr val="accent3">
                  <a:lumMod val="75000"/>
                </a:schemeClr>
              </a:gs>
              <a:gs pos="64600">
                <a:schemeClr val="accent3">
                  <a:lumMod val="40000"/>
                  <a:lumOff val="60000"/>
                </a:schemeClr>
              </a:gs>
              <a:gs pos="30409">
                <a:schemeClr val="accent5">
                  <a:lumMod val="60000"/>
                  <a:lumOff val="40000"/>
                </a:schemeClr>
              </a:gs>
              <a:gs pos="0">
                <a:schemeClr val="accent3">
                  <a:lumMod val="75000"/>
                </a:schemeClr>
              </a:gs>
              <a:gs pos="100000">
                <a:schemeClr val="accent5">
                  <a:lumMod val="60000"/>
                  <a:lumOff val="40000"/>
                </a:schemeClr>
              </a:gs>
            </a:gsLst>
            <a:path path="circle">
              <a:fillToRect r="100000" b="100000"/>
            </a:path>
            <a:tileRect l="-100000" t="-100000"/>
          </a:gradFill>
        </p:spPr>
        <p:txBody>
          <a:bodyPr>
            <a:normAutofit fontScale="90000"/>
          </a:bodyPr>
          <a:lstStyle/>
          <a:p>
            <a:r>
              <a:rPr lang="en-US" sz="2300" dirty="0" smtClean="0"/>
              <a:t/>
            </a:r>
            <a:br>
              <a:rPr lang="en-US" sz="2300" dirty="0" smtClean="0"/>
            </a:br>
            <a:r>
              <a:rPr lang="en-US" sz="2300" dirty="0"/>
              <a:t/>
            </a:r>
            <a:br>
              <a:rPr lang="en-US" sz="2300" dirty="0"/>
            </a:br>
            <a:r>
              <a:rPr lang="en-US" sz="2300" dirty="0" smtClean="0"/>
              <a:t/>
            </a:r>
            <a:br>
              <a:rPr lang="en-US" sz="2300" dirty="0" smtClean="0"/>
            </a:br>
            <a:r>
              <a:rPr lang="en-US" sz="2300" dirty="0" smtClean="0">
                <a:solidFill>
                  <a:schemeClr val="bg1">
                    <a:lumMod val="95000"/>
                    <a:lumOff val="5000"/>
                  </a:schemeClr>
                </a:solidFill>
              </a:rPr>
              <a:t>11</a:t>
            </a:r>
            <a:r>
              <a:rPr lang="en-US" sz="2300" baseline="30000" dirty="0" smtClean="0">
                <a:solidFill>
                  <a:schemeClr val="bg1">
                    <a:lumMod val="95000"/>
                    <a:lumOff val="5000"/>
                  </a:schemeClr>
                </a:solidFill>
              </a:rPr>
              <a:t>th</a:t>
            </a:r>
            <a:r>
              <a:rPr lang="en-US" sz="2300" dirty="0" smtClean="0">
                <a:solidFill>
                  <a:schemeClr val="bg1">
                    <a:lumMod val="95000"/>
                    <a:lumOff val="5000"/>
                  </a:schemeClr>
                </a:solidFill>
              </a:rPr>
              <a:t/>
            </a:r>
            <a:br>
              <a:rPr lang="en-US" sz="2300" dirty="0" smtClean="0">
                <a:solidFill>
                  <a:schemeClr val="bg1">
                    <a:lumMod val="95000"/>
                    <a:lumOff val="5000"/>
                  </a:schemeClr>
                </a:solidFill>
              </a:rPr>
            </a:br>
            <a:r>
              <a:rPr lang="en-US" sz="2600" dirty="0" smtClean="0">
                <a:solidFill>
                  <a:schemeClr val="bg1">
                    <a:lumMod val="95000"/>
                    <a:lumOff val="5000"/>
                  </a:schemeClr>
                </a:solidFill>
                <a:effectLst/>
              </a:rPr>
              <a:t>What </a:t>
            </a:r>
            <a:r>
              <a:rPr lang="en-US" sz="2600" dirty="0">
                <a:solidFill>
                  <a:schemeClr val="bg1">
                    <a:lumMod val="95000"/>
                    <a:lumOff val="5000"/>
                  </a:schemeClr>
                </a:solidFill>
                <a:effectLst/>
              </a:rPr>
              <a:t>do you think someone gains out of voluntary work? </a:t>
            </a:r>
            <a:br>
              <a:rPr lang="en-US" sz="2600" dirty="0">
                <a:solidFill>
                  <a:schemeClr val="bg1">
                    <a:lumMod val="95000"/>
                    <a:lumOff val="5000"/>
                  </a:schemeClr>
                </a:solidFill>
                <a:effectLst/>
              </a:rPr>
            </a:br>
            <a:r>
              <a:rPr lang="en-US" sz="2600" dirty="0" smtClean="0">
                <a:solidFill>
                  <a:srgbClr val="C00000"/>
                </a:solidFill>
              </a:rPr>
              <a:t/>
            </a:r>
            <a:br>
              <a:rPr lang="en-US" sz="2600" dirty="0" smtClean="0">
                <a:solidFill>
                  <a:srgbClr val="C00000"/>
                </a:solidFill>
              </a:rPr>
            </a:br>
            <a:r>
              <a:rPr lang="en-US" sz="2600" dirty="0"/>
              <a:t/>
            </a:r>
            <a:br>
              <a:rPr lang="en-US" sz="2600" dirty="0"/>
            </a:br>
            <a:r>
              <a:rPr lang="en-US" sz="2300" dirty="0" smtClean="0"/>
              <a:t/>
            </a:r>
            <a:br>
              <a:rPr lang="en-US" sz="2300" dirty="0" smtClean="0"/>
            </a:br>
            <a:endParaRPr lang="en-US" sz="2300" dirty="0"/>
          </a:p>
        </p:txBody>
      </p:sp>
      <p:sp>
        <p:nvSpPr>
          <p:cNvPr id="3" name="Content Placeholder 2"/>
          <p:cNvSpPr>
            <a:spLocks noGrp="1"/>
          </p:cNvSpPr>
          <p:nvPr>
            <p:ph idx="1"/>
          </p:nvPr>
        </p:nvSpPr>
        <p:spPr>
          <a:xfrm>
            <a:off x="0" y="1600200"/>
            <a:ext cx="9144000" cy="4709160"/>
          </a:xfrm>
        </p:spPr>
        <p:txBody>
          <a:bodyPr>
            <a:normAutofit/>
          </a:bodyPr>
          <a:lstStyle/>
          <a:p>
            <a:pPr marL="0" indent="0" algn="ctr">
              <a:buNone/>
            </a:pPr>
            <a:r>
              <a:rPr lang="en-US" sz="3000" dirty="0" smtClean="0"/>
              <a:t>The most prevalent words in students’ answers were the following:</a:t>
            </a:r>
          </a:p>
          <a:p>
            <a:pPr marL="0" indent="0">
              <a:buNone/>
            </a:pPr>
            <a:endParaRPr lang="en-US" sz="2400" dirty="0" smtClean="0"/>
          </a:p>
        </p:txBody>
      </p:sp>
      <p:graphicFrame>
        <p:nvGraphicFramePr>
          <p:cNvPr id="4" name="Table 3"/>
          <p:cNvGraphicFramePr>
            <a:graphicFrameLocks noGrp="1"/>
          </p:cNvGraphicFramePr>
          <p:nvPr>
            <p:extLst>
              <p:ext uri="{D42A27DB-BD31-4B8C-83A1-F6EECF244321}">
                <p14:modId xmlns:p14="http://schemas.microsoft.com/office/powerpoint/2010/main" val="1473692009"/>
              </p:ext>
            </p:extLst>
          </p:nvPr>
        </p:nvGraphicFramePr>
        <p:xfrm>
          <a:off x="0" y="2743200"/>
          <a:ext cx="9128760" cy="1361439"/>
        </p:xfrm>
        <a:graphic>
          <a:graphicData uri="http://schemas.openxmlformats.org/drawingml/2006/table">
            <a:tbl>
              <a:tblPr firstRow="1" bandRow="1">
                <a:tableStyleId>{5C22544A-7EE6-4342-B048-85BDC9FD1C3A}</a:tableStyleId>
              </a:tblPr>
              <a:tblGrid>
                <a:gridCol w="1921845"/>
                <a:gridCol w="1361306"/>
                <a:gridCol w="2242151"/>
                <a:gridCol w="2120034"/>
                <a:gridCol w="1483424"/>
              </a:tblGrid>
              <a:tr h="990599">
                <a:tc>
                  <a:txBody>
                    <a:bodyPr/>
                    <a:lstStyle/>
                    <a:p>
                      <a:pPr algn="ctr"/>
                      <a:endParaRPr lang="el-GR" dirty="0" smtClean="0"/>
                    </a:p>
                    <a:p>
                      <a:pPr algn="ctr"/>
                      <a:r>
                        <a:rPr lang="en-US" dirty="0" smtClean="0"/>
                        <a:t>Self-Esteem</a:t>
                      </a:r>
                      <a:endParaRPr lang="en-US" dirty="0"/>
                    </a:p>
                  </a:txBody>
                  <a:tcPr>
                    <a:solidFill>
                      <a:schemeClr val="accent3">
                        <a:lumMod val="60000"/>
                        <a:lumOff val="40000"/>
                      </a:schemeClr>
                    </a:solidFill>
                  </a:tcPr>
                </a:tc>
                <a:tc>
                  <a:txBody>
                    <a:bodyPr/>
                    <a:lstStyle/>
                    <a:p>
                      <a:pPr algn="ctr"/>
                      <a:endParaRPr lang="el-GR" dirty="0" smtClean="0"/>
                    </a:p>
                    <a:p>
                      <a:pPr algn="ctr"/>
                      <a:r>
                        <a:rPr lang="en-US" dirty="0" smtClean="0"/>
                        <a:t>Friends</a:t>
                      </a:r>
                      <a:endParaRPr lang="en-US" dirty="0"/>
                    </a:p>
                  </a:txBody>
                  <a:tcPr>
                    <a:solidFill>
                      <a:schemeClr val="accent3">
                        <a:lumMod val="60000"/>
                        <a:lumOff val="40000"/>
                      </a:schemeClr>
                    </a:solidFill>
                  </a:tcPr>
                </a:tc>
                <a:tc>
                  <a:txBody>
                    <a:bodyPr/>
                    <a:lstStyle/>
                    <a:p>
                      <a:pPr algn="ctr"/>
                      <a:endParaRPr lang="en-US" baseline="0" dirty="0" smtClean="0"/>
                    </a:p>
                    <a:p>
                      <a:pPr algn="ctr"/>
                      <a:r>
                        <a:rPr lang="en-US" baseline="0" dirty="0" smtClean="0"/>
                        <a:t>Social network</a:t>
                      </a:r>
                      <a:endParaRPr lang="el-GR" baseline="0" dirty="0" smtClean="0"/>
                    </a:p>
                    <a:p>
                      <a:pPr algn="ctr"/>
                      <a:endParaRPr lang="en-US" dirty="0"/>
                    </a:p>
                  </a:txBody>
                  <a:tcPr>
                    <a:solidFill>
                      <a:schemeClr val="accent3">
                        <a:lumMod val="60000"/>
                        <a:lumOff val="40000"/>
                      </a:schemeClr>
                    </a:solidFill>
                  </a:tcPr>
                </a:tc>
                <a:tc>
                  <a:txBody>
                    <a:bodyPr/>
                    <a:lstStyle/>
                    <a:p>
                      <a:pPr algn="ctr"/>
                      <a:endParaRPr lang="el-GR" baseline="0" dirty="0" smtClean="0"/>
                    </a:p>
                    <a:p>
                      <a:pPr algn="ctr"/>
                      <a:r>
                        <a:rPr lang="en-US" dirty="0" smtClean="0">
                          <a:effectLst/>
                        </a:rPr>
                        <a:t>Social status</a:t>
                      </a:r>
                      <a:endParaRPr lang="en-US" dirty="0"/>
                    </a:p>
                  </a:txBody>
                  <a:tcPr>
                    <a:solidFill>
                      <a:schemeClr val="accent3">
                        <a:lumMod val="60000"/>
                        <a:lumOff val="40000"/>
                      </a:schemeClr>
                    </a:solidFill>
                  </a:tcPr>
                </a:tc>
                <a:tc>
                  <a:txBody>
                    <a:bodyPr/>
                    <a:lstStyle/>
                    <a:p>
                      <a:pPr algn="ctr"/>
                      <a:endParaRPr lang="en-US" dirty="0" smtClean="0">
                        <a:effectLst/>
                      </a:endParaRPr>
                    </a:p>
                    <a:p>
                      <a:pPr algn="ctr"/>
                      <a:r>
                        <a:rPr lang="en-US" dirty="0" smtClean="0">
                          <a:effectLst/>
                        </a:rPr>
                        <a:t>Experiences</a:t>
                      </a:r>
                      <a:endParaRPr lang="en-US" dirty="0"/>
                    </a:p>
                  </a:txBody>
                  <a:tcPr>
                    <a:solidFill>
                      <a:schemeClr val="accent3">
                        <a:lumMod val="60000"/>
                        <a:lumOff val="40000"/>
                      </a:schemeClr>
                    </a:solidFill>
                  </a:tcPr>
                </a:tc>
              </a:tr>
              <a:tr h="370840">
                <a:tc>
                  <a:txBody>
                    <a:bodyPr/>
                    <a:lstStyle/>
                    <a:p>
                      <a:pPr algn="ctr"/>
                      <a:r>
                        <a:rPr lang="el-GR" dirty="0" smtClean="0"/>
                        <a:t>38</a:t>
                      </a:r>
                      <a:endParaRPr lang="en-US" dirty="0"/>
                    </a:p>
                  </a:txBody>
                  <a:tcPr>
                    <a:solidFill>
                      <a:schemeClr val="tx1">
                        <a:lumMod val="85000"/>
                      </a:schemeClr>
                    </a:solidFill>
                  </a:tcPr>
                </a:tc>
                <a:tc>
                  <a:txBody>
                    <a:bodyPr/>
                    <a:lstStyle/>
                    <a:p>
                      <a:pPr algn="ctr"/>
                      <a:r>
                        <a:rPr lang="el-GR" dirty="0" smtClean="0"/>
                        <a:t>45</a:t>
                      </a:r>
                      <a:endParaRPr lang="en-US" dirty="0"/>
                    </a:p>
                  </a:txBody>
                  <a:tcPr>
                    <a:solidFill>
                      <a:schemeClr val="tx1">
                        <a:lumMod val="85000"/>
                      </a:schemeClr>
                    </a:solidFill>
                  </a:tcPr>
                </a:tc>
                <a:tc>
                  <a:txBody>
                    <a:bodyPr/>
                    <a:lstStyle/>
                    <a:p>
                      <a:pPr algn="ctr"/>
                      <a:r>
                        <a:rPr lang="el-GR" dirty="0" smtClean="0"/>
                        <a:t>35</a:t>
                      </a:r>
                      <a:endParaRPr lang="en-US" dirty="0"/>
                    </a:p>
                  </a:txBody>
                  <a:tcPr>
                    <a:solidFill>
                      <a:schemeClr val="tx1">
                        <a:lumMod val="85000"/>
                      </a:schemeClr>
                    </a:solidFill>
                  </a:tcPr>
                </a:tc>
                <a:tc>
                  <a:txBody>
                    <a:bodyPr/>
                    <a:lstStyle/>
                    <a:p>
                      <a:pPr algn="ctr"/>
                      <a:r>
                        <a:rPr lang="el-GR" dirty="0" smtClean="0"/>
                        <a:t>19</a:t>
                      </a:r>
                      <a:endParaRPr lang="en-US" dirty="0"/>
                    </a:p>
                  </a:txBody>
                  <a:tcPr>
                    <a:solidFill>
                      <a:schemeClr val="tx1">
                        <a:lumMod val="85000"/>
                      </a:schemeClr>
                    </a:solidFill>
                  </a:tcPr>
                </a:tc>
                <a:tc>
                  <a:txBody>
                    <a:bodyPr/>
                    <a:lstStyle/>
                    <a:p>
                      <a:pPr algn="ctr"/>
                      <a:r>
                        <a:rPr lang="el-GR" dirty="0" smtClean="0"/>
                        <a:t>35</a:t>
                      </a:r>
                      <a:endParaRPr lang="en-US" dirty="0"/>
                    </a:p>
                  </a:txBody>
                  <a:tcPr>
                    <a:solidFill>
                      <a:schemeClr val="tx1">
                        <a:lumMod val="85000"/>
                      </a:schemeClr>
                    </a:solidFill>
                  </a:tcPr>
                </a:tc>
              </a:tr>
            </a:tbl>
          </a:graphicData>
        </a:graphic>
      </p:graphicFrame>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6480" y="4419600"/>
            <a:ext cx="4084320" cy="2197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95901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010400"/>
          </a:xfrm>
          <a:prstGeom prst="rect">
            <a:avLst/>
          </a:prstGeom>
        </p:spPr>
      </p:pic>
      <p:sp>
        <p:nvSpPr>
          <p:cNvPr id="2" name="Title 1"/>
          <p:cNvSpPr>
            <a:spLocks noGrp="1"/>
          </p:cNvSpPr>
          <p:nvPr>
            <p:ph type="title"/>
          </p:nvPr>
        </p:nvSpPr>
        <p:spPr>
          <a:xfrm>
            <a:off x="457200" y="838200"/>
            <a:ext cx="8229600" cy="838200"/>
          </a:xfrm>
          <a:gradFill flip="none" rotWithShape="1">
            <a:gsLst>
              <a:gs pos="10005">
                <a:schemeClr val="accent3">
                  <a:lumMod val="60000"/>
                  <a:lumOff val="40000"/>
                </a:schemeClr>
              </a:gs>
              <a:gs pos="87079">
                <a:schemeClr val="accent6">
                  <a:lumMod val="60000"/>
                  <a:lumOff val="40000"/>
                </a:schemeClr>
              </a:gs>
              <a:gs pos="64600">
                <a:schemeClr val="accent5">
                  <a:lumMod val="40000"/>
                  <a:lumOff val="60000"/>
                </a:schemeClr>
              </a:gs>
              <a:gs pos="30409">
                <a:schemeClr val="accent3">
                  <a:lumMod val="40000"/>
                  <a:lumOff val="60000"/>
                </a:schemeClr>
              </a:gs>
              <a:gs pos="0">
                <a:schemeClr val="accent3">
                  <a:lumMod val="75000"/>
                </a:schemeClr>
              </a:gs>
              <a:gs pos="100000">
                <a:schemeClr val="accent6">
                  <a:lumMod val="60000"/>
                  <a:lumOff val="40000"/>
                </a:schemeClr>
              </a:gs>
            </a:gsLst>
            <a:path path="circle">
              <a:fillToRect l="100000" t="100000"/>
            </a:path>
            <a:tileRect r="-100000" b="-100000"/>
          </a:gradFill>
        </p:spPr>
        <p:txBody>
          <a:bodyPr>
            <a:normAutofit fontScale="90000"/>
          </a:bodyPr>
          <a:lstStyle/>
          <a:p>
            <a:r>
              <a:rPr lang="en-US" sz="2600" dirty="0" smtClean="0"/>
              <a:t/>
            </a:r>
            <a:br>
              <a:rPr lang="en-US" sz="2600" dirty="0" smtClean="0"/>
            </a:br>
            <a:r>
              <a:rPr lang="en-US" sz="2600" dirty="0"/>
              <a:t/>
            </a:r>
            <a:br>
              <a:rPr lang="en-US" sz="2600" dirty="0"/>
            </a:br>
            <a:r>
              <a:rPr lang="en-US" sz="2600" dirty="0" smtClean="0"/>
              <a:t/>
            </a:r>
            <a:br>
              <a:rPr lang="en-US" sz="2600" dirty="0" smtClean="0"/>
            </a:br>
            <a:r>
              <a:rPr lang="en-US" sz="2700" i="1" dirty="0">
                <a:effectLst/>
              </a:rPr>
              <a:t>12th</a:t>
            </a:r>
            <a:r>
              <a:rPr lang="en-US" sz="2600" dirty="0">
                <a:solidFill>
                  <a:schemeClr val="bg1">
                    <a:lumMod val="95000"/>
                    <a:lumOff val="5000"/>
                  </a:schemeClr>
                </a:solidFill>
              </a:rPr>
              <a:t/>
            </a:r>
            <a:br>
              <a:rPr lang="en-US" sz="2600" dirty="0">
                <a:solidFill>
                  <a:schemeClr val="bg1">
                    <a:lumMod val="95000"/>
                    <a:lumOff val="5000"/>
                  </a:schemeClr>
                </a:solidFill>
              </a:rPr>
            </a:br>
            <a:r>
              <a:rPr lang="en-US" sz="2600" dirty="0" smtClean="0">
                <a:solidFill>
                  <a:schemeClr val="bg1">
                    <a:lumMod val="95000"/>
                    <a:lumOff val="5000"/>
                  </a:schemeClr>
                </a:solidFill>
                <a:effectLst/>
              </a:rPr>
              <a:t>What </a:t>
            </a:r>
            <a:r>
              <a:rPr lang="en-US" sz="2600" dirty="0">
                <a:solidFill>
                  <a:schemeClr val="bg1">
                    <a:lumMod val="95000"/>
                    <a:lumOff val="5000"/>
                  </a:schemeClr>
                </a:solidFill>
                <a:effectLst/>
              </a:rPr>
              <a:t>feelings do you experience when contributing to voluntary work?</a:t>
            </a:r>
            <a:r>
              <a:rPr lang="el-GR" sz="2600" dirty="0">
                <a:solidFill>
                  <a:schemeClr val="bg1">
                    <a:lumMod val="95000"/>
                    <a:lumOff val="5000"/>
                  </a:schemeClr>
                </a:solidFill>
                <a:effectLst/>
              </a:rPr>
              <a:t/>
            </a:r>
            <a:br>
              <a:rPr lang="el-GR" sz="2600" dirty="0">
                <a:solidFill>
                  <a:schemeClr val="bg1">
                    <a:lumMod val="95000"/>
                    <a:lumOff val="5000"/>
                  </a:schemeClr>
                </a:solidFill>
                <a:effectLst/>
              </a:rPr>
            </a:br>
            <a:r>
              <a:rPr lang="en-US" sz="2600" dirty="0" smtClean="0">
                <a:solidFill>
                  <a:schemeClr val="bg1">
                    <a:lumMod val="95000"/>
                    <a:lumOff val="5000"/>
                  </a:schemeClr>
                </a:solidFill>
              </a:rPr>
              <a:t/>
            </a:r>
            <a:br>
              <a:rPr lang="en-US" sz="2600" dirty="0" smtClean="0">
                <a:solidFill>
                  <a:schemeClr val="bg1">
                    <a:lumMod val="95000"/>
                    <a:lumOff val="5000"/>
                  </a:schemeClr>
                </a:solidFill>
              </a:rPr>
            </a:br>
            <a:r>
              <a:rPr lang="en-US" dirty="0"/>
              <a:t/>
            </a:r>
            <a:br>
              <a:rPr lang="en-US" dirty="0"/>
            </a:br>
            <a:endParaRPr lang="en-US" dirty="0"/>
          </a:p>
        </p:txBody>
      </p:sp>
      <p:sp>
        <p:nvSpPr>
          <p:cNvPr id="3" name="Content Placeholder 2"/>
          <p:cNvSpPr>
            <a:spLocks noGrp="1"/>
          </p:cNvSpPr>
          <p:nvPr>
            <p:ph idx="1"/>
          </p:nvPr>
        </p:nvSpPr>
        <p:spPr>
          <a:xfrm>
            <a:off x="457200" y="1600200"/>
            <a:ext cx="8305800" cy="5181600"/>
          </a:xfrm>
        </p:spPr>
        <p:txBody>
          <a:bodyPr>
            <a:normAutofit fontScale="77500" lnSpcReduction="20000"/>
          </a:bodyPr>
          <a:lstStyle/>
          <a:p>
            <a:pPr marL="0" indent="0" algn="r">
              <a:buNone/>
            </a:pPr>
            <a:endParaRPr lang="el-GR" sz="2700" dirty="0" smtClean="0"/>
          </a:p>
          <a:p>
            <a:pPr marL="0" indent="0" algn="r">
              <a:buNone/>
            </a:pPr>
            <a:endParaRPr lang="el-GR" sz="3000" b="1" dirty="0" smtClean="0">
              <a:solidFill>
                <a:schemeClr val="bg1"/>
              </a:solidFill>
            </a:endParaRPr>
          </a:p>
          <a:p>
            <a:pPr marL="0" indent="0" algn="r">
              <a:buNone/>
            </a:pPr>
            <a:endParaRPr lang="el-GR" sz="3000" b="1" dirty="0">
              <a:solidFill>
                <a:schemeClr val="bg1"/>
              </a:solidFill>
            </a:endParaRPr>
          </a:p>
          <a:p>
            <a:pPr marL="0" indent="0" algn="r">
              <a:buNone/>
            </a:pPr>
            <a:endParaRPr lang="el-GR" sz="4500" b="1" dirty="0" smtClean="0">
              <a:solidFill>
                <a:schemeClr val="bg1"/>
              </a:solidFill>
              <a:latin typeface="Aharoni" panose="02010803020104030203" pitchFamily="2" charset="-79"/>
              <a:cs typeface="Aharoni" panose="02010803020104030203" pitchFamily="2" charset="-79"/>
            </a:endParaRPr>
          </a:p>
          <a:p>
            <a:pPr marL="0" indent="0" algn="r">
              <a:buNone/>
            </a:pPr>
            <a:r>
              <a:rPr lang="en-US" sz="4500" b="1" dirty="0" smtClean="0">
                <a:solidFill>
                  <a:schemeClr val="bg1"/>
                </a:solidFill>
                <a:latin typeface="Aharoni" panose="02010803020104030203" pitchFamily="2" charset="-79"/>
                <a:cs typeface="Aharoni" panose="02010803020104030203" pitchFamily="2" charset="-79"/>
              </a:rPr>
              <a:t>The </a:t>
            </a:r>
            <a:r>
              <a:rPr lang="en-US" sz="4500" b="1" dirty="0">
                <a:solidFill>
                  <a:schemeClr val="bg1"/>
                </a:solidFill>
                <a:latin typeface="Aharoni" panose="02010803020104030203" pitchFamily="2" charset="-79"/>
                <a:cs typeface="Aharoni" panose="02010803020104030203" pitchFamily="2" charset="-79"/>
              </a:rPr>
              <a:t>words </a:t>
            </a:r>
            <a:r>
              <a:rPr lang="en-US" sz="4500" b="1" dirty="0" smtClean="0">
                <a:solidFill>
                  <a:schemeClr val="bg1"/>
                </a:solidFill>
                <a:latin typeface="Aharoni" panose="02010803020104030203" pitchFamily="2" charset="-79"/>
                <a:cs typeface="Aharoni" panose="02010803020104030203" pitchFamily="2" charset="-79"/>
              </a:rPr>
              <a:t>most </a:t>
            </a:r>
            <a:endParaRPr lang="el-GR" sz="4500" b="1" dirty="0" smtClean="0">
              <a:solidFill>
                <a:schemeClr val="bg1"/>
              </a:solidFill>
              <a:cs typeface="Aharoni" panose="02010803020104030203" pitchFamily="2" charset="-79"/>
            </a:endParaRPr>
          </a:p>
          <a:p>
            <a:pPr marL="0" indent="0" algn="r">
              <a:buNone/>
            </a:pPr>
            <a:r>
              <a:rPr lang="en-US" sz="4500" b="1" dirty="0" smtClean="0">
                <a:solidFill>
                  <a:schemeClr val="bg1"/>
                </a:solidFill>
                <a:latin typeface="Aharoni" panose="02010803020104030203" pitchFamily="2" charset="-79"/>
                <a:cs typeface="Aharoni" panose="02010803020104030203" pitchFamily="2" charset="-79"/>
              </a:rPr>
              <a:t>prevalent in students</a:t>
            </a:r>
            <a:r>
              <a:rPr lang="en-US" sz="4500" b="1" dirty="0">
                <a:solidFill>
                  <a:schemeClr val="bg1"/>
                </a:solidFill>
                <a:latin typeface="Aharoni" panose="02010803020104030203" pitchFamily="2" charset="-79"/>
                <a:cs typeface="Aharoni" panose="02010803020104030203" pitchFamily="2" charset="-79"/>
              </a:rPr>
              <a:t>' responses were </a:t>
            </a:r>
            <a:r>
              <a:rPr lang="en-US" sz="4500" b="1" dirty="0" smtClean="0">
                <a:solidFill>
                  <a:schemeClr val="bg1"/>
                </a:solidFill>
                <a:latin typeface="Aharoni" panose="02010803020104030203" pitchFamily="2" charset="-79"/>
                <a:cs typeface="Aharoni" panose="02010803020104030203" pitchFamily="2" charset="-79"/>
              </a:rPr>
              <a:t>...</a:t>
            </a:r>
            <a:endParaRPr lang="el-GR" sz="4500" b="1" dirty="0" smtClean="0">
              <a:solidFill>
                <a:schemeClr val="bg1"/>
              </a:solidFill>
              <a:cs typeface="Aharoni" panose="02010803020104030203" pitchFamily="2" charset="-79"/>
            </a:endParaRPr>
          </a:p>
          <a:p>
            <a:pPr marL="0" indent="0" algn="r">
              <a:buNone/>
            </a:pPr>
            <a:endParaRPr lang="el-GR" sz="3000" b="1" dirty="0" smtClean="0">
              <a:solidFill>
                <a:schemeClr val="bg1"/>
              </a:solidFill>
            </a:endParaRPr>
          </a:p>
          <a:p>
            <a:pPr marL="0" indent="0">
              <a:buNone/>
            </a:pPr>
            <a:r>
              <a:rPr lang="en-US" sz="3000" b="1" dirty="0" smtClean="0">
                <a:solidFill>
                  <a:schemeClr val="bg1"/>
                </a:solidFill>
              </a:rPr>
              <a:t>►</a:t>
            </a:r>
            <a:r>
              <a:rPr lang="el-GR" sz="3000" b="1" dirty="0" smtClean="0">
                <a:solidFill>
                  <a:schemeClr val="bg1"/>
                </a:solidFill>
              </a:rPr>
              <a:t> </a:t>
            </a:r>
            <a:r>
              <a:rPr lang="en-US" sz="3000" b="1" dirty="0" smtClean="0">
                <a:solidFill>
                  <a:schemeClr val="bg1"/>
                </a:solidFill>
                <a:latin typeface="Algerian" panose="04020705040A02060702" pitchFamily="82" charset="0"/>
              </a:rPr>
              <a:t>confidence</a:t>
            </a:r>
            <a:endParaRPr lang="el-GR" sz="3000" b="1" dirty="0" smtClean="0">
              <a:solidFill>
                <a:schemeClr val="bg1"/>
              </a:solidFill>
            </a:endParaRPr>
          </a:p>
          <a:p>
            <a:pPr marL="0" indent="0">
              <a:buNone/>
            </a:pPr>
            <a:r>
              <a:rPr lang="en-US" sz="3000" b="1" dirty="0" smtClean="0">
                <a:solidFill>
                  <a:schemeClr val="bg1"/>
                </a:solidFill>
                <a:latin typeface="Algerian" panose="04020705040A02060702" pitchFamily="82" charset="0"/>
              </a:rPr>
              <a:t>► feeling useful</a:t>
            </a:r>
            <a:endParaRPr lang="el-GR" sz="3000" b="1" dirty="0">
              <a:solidFill>
                <a:schemeClr val="bg1"/>
              </a:solidFill>
            </a:endParaRPr>
          </a:p>
          <a:p>
            <a:pPr marL="0" indent="0">
              <a:buNone/>
            </a:pPr>
            <a:r>
              <a:rPr lang="en-US" sz="3000" b="1" dirty="0" smtClean="0">
                <a:solidFill>
                  <a:schemeClr val="bg1"/>
                </a:solidFill>
                <a:latin typeface="Algerian" panose="04020705040A02060702" pitchFamily="82" charset="0"/>
              </a:rPr>
              <a:t>►</a:t>
            </a:r>
            <a:r>
              <a:rPr lang="en-US" sz="3000" b="1" dirty="0" smtClean="0">
                <a:solidFill>
                  <a:schemeClr val="bg1"/>
                </a:solidFill>
                <a:effectLst/>
                <a:latin typeface="Algerian" panose="04020705040A02060702" pitchFamily="82" charset="0"/>
              </a:rPr>
              <a:t> contributing to the whole </a:t>
            </a:r>
            <a:endParaRPr lang="el-GR" sz="3000" b="1" dirty="0">
              <a:solidFill>
                <a:schemeClr val="bg1"/>
              </a:solidFill>
            </a:endParaRPr>
          </a:p>
          <a:p>
            <a:pPr marL="0" indent="0">
              <a:buNone/>
            </a:pPr>
            <a:r>
              <a:rPr lang="en-US" sz="3000" b="1" dirty="0" smtClean="0">
                <a:solidFill>
                  <a:schemeClr val="bg1"/>
                </a:solidFill>
                <a:latin typeface="Algerian" panose="04020705040A02060702" pitchFamily="82" charset="0"/>
              </a:rPr>
              <a:t>► joy</a:t>
            </a:r>
            <a:endParaRPr lang="en-US" sz="3000" b="1" dirty="0">
              <a:solidFill>
                <a:schemeClr val="bg1"/>
              </a:solidFill>
              <a:latin typeface="Algerian" panose="04020705040A02060702" pitchFamily="82" charset="0"/>
            </a:endParaRPr>
          </a:p>
        </p:txBody>
      </p:sp>
    </p:spTree>
    <p:extLst>
      <p:ext uri="{BB962C8B-B14F-4D97-AF65-F5344CB8AC3E}">
        <p14:creationId xmlns:p14="http://schemas.microsoft.com/office/powerpoint/2010/main" val="41138291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a:spLocks noGrp="1"/>
          </p:cNvSpPr>
          <p:nvPr>
            <p:ph type="subTitle" idx="1"/>
          </p:nvPr>
        </p:nvSpPr>
        <p:spPr>
          <a:xfrm>
            <a:off x="304800" y="1143000"/>
            <a:ext cx="8382000" cy="1828800"/>
          </a:xfrm>
        </p:spPr>
        <p:txBody>
          <a:bodyPr>
            <a:normAutofit/>
          </a:bodyPr>
          <a:lstStyle/>
          <a:p>
            <a:r>
              <a:rPr lang="en-US" dirty="0" smtClean="0"/>
              <a:t>The </a:t>
            </a:r>
            <a:r>
              <a:rPr lang="en-US" dirty="0"/>
              <a:t>above research </a:t>
            </a:r>
            <a:r>
              <a:rPr lang="en-US" dirty="0" smtClean="0"/>
              <a:t>reveals that students of our school are very much willing to participate in voluntary work or activities.</a:t>
            </a:r>
            <a:endParaRPr lang="el-G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971800"/>
            <a:ext cx="48006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04229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9890"/>
            <a:ext cx="9144000" cy="663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ubtitle 2"/>
          <p:cNvSpPr>
            <a:spLocks noGrp="1"/>
          </p:cNvSpPr>
          <p:nvPr>
            <p:ph type="subTitle" idx="1"/>
          </p:nvPr>
        </p:nvSpPr>
        <p:spPr>
          <a:xfrm>
            <a:off x="609600" y="1066800"/>
            <a:ext cx="7924800" cy="3048000"/>
          </a:xfrm>
        </p:spPr>
        <p:txBody>
          <a:bodyPr>
            <a:normAutofit/>
          </a:bodyPr>
          <a:lstStyle/>
          <a:p>
            <a:r>
              <a:rPr lang="en-US" sz="3600" b="1" dirty="0" smtClean="0">
                <a:solidFill>
                  <a:schemeClr val="bg1">
                    <a:lumMod val="95000"/>
                    <a:lumOff val="5000"/>
                  </a:schemeClr>
                </a:solidFill>
              </a:rPr>
              <a:t>It is evident that students know </a:t>
            </a:r>
            <a:r>
              <a:rPr lang="en-US" sz="3600" b="1" dirty="0">
                <a:solidFill>
                  <a:schemeClr val="bg1">
                    <a:lumMod val="95000"/>
                    <a:lumOff val="5000"/>
                  </a:schemeClr>
                </a:solidFill>
              </a:rPr>
              <a:t>what </a:t>
            </a:r>
            <a:r>
              <a:rPr lang="en-US" sz="3600" b="1" dirty="0" smtClean="0">
                <a:solidFill>
                  <a:schemeClr val="bg1">
                    <a:lumMod val="95000"/>
                    <a:lumOff val="5000"/>
                  </a:schemeClr>
                </a:solidFill>
              </a:rPr>
              <a:t>volunteerism is </a:t>
            </a:r>
            <a:r>
              <a:rPr lang="en-US" sz="3600" b="1" dirty="0">
                <a:solidFill>
                  <a:schemeClr val="bg1">
                    <a:lumMod val="95000"/>
                    <a:lumOff val="5000"/>
                  </a:schemeClr>
                </a:solidFill>
              </a:rPr>
              <a:t>and how important it is for self-esteem</a:t>
            </a:r>
            <a:r>
              <a:rPr lang="en-US" sz="3600" b="1" dirty="0"/>
              <a:t>.</a:t>
            </a:r>
            <a:endParaRPr lang="el-GR" sz="3600" b="1" dirty="0"/>
          </a:p>
        </p:txBody>
      </p:sp>
    </p:spTree>
    <p:extLst>
      <p:ext uri="{BB962C8B-B14F-4D97-AF65-F5344CB8AC3E}">
        <p14:creationId xmlns:p14="http://schemas.microsoft.com/office/powerpoint/2010/main" val="4690719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0"/>
            <a:ext cx="8229600" cy="1752600"/>
          </a:xfrm>
        </p:spPr>
        <p:txBody>
          <a:bodyPr>
            <a:normAutofit/>
          </a:bodyPr>
          <a:lstStyle/>
          <a:p>
            <a:pPr marL="137160" indent="0" algn="ctr">
              <a:buNone/>
            </a:pPr>
            <a:r>
              <a:rPr lang="el-GR" dirty="0" smtClean="0"/>
              <a:t>Α</a:t>
            </a:r>
            <a:r>
              <a:rPr lang="en-US" dirty="0" smtClean="0"/>
              <a:t>t the same time they knowledge the role of </a:t>
            </a:r>
            <a:r>
              <a:rPr lang="en-US" dirty="0"/>
              <a:t>social </a:t>
            </a:r>
            <a:r>
              <a:rPr lang="en-US" dirty="0" smtClean="0"/>
              <a:t>institutions</a:t>
            </a:r>
            <a:r>
              <a:rPr lang="el-GR" dirty="0" smtClean="0"/>
              <a:t> </a:t>
            </a:r>
            <a:r>
              <a:rPr lang="en-US" dirty="0" smtClean="0"/>
              <a:t>in supporting and organizing voluntary actions</a:t>
            </a:r>
            <a:r>
              <a:rPr lang="el-GR" dirty="0" smtClean="0"/>
              <a:t>.</a:t>
            </a:r>
            <a:endParaRPr lang="el-GR"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037114"/>
            <a:ext cx="7239000" cy="325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93326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2656"/>
            <a:ext cx="9144001" cy="682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57199" y="2286000"/>
            <a:ext cx="8229600" cy="2743200"/>
          </a:xfrm>
        </p:spPr>
        <p:txBody>
          <a:bodyPr>
            <a:normAutofit fontScale="92500"/>
          </a:bodyPr>
          <a:lstStyle/>
          <a:p>
            <a:pPr marL="137160" indent="0" algn="ctr">
              <a:buNone/>
            </a:pPr>
            <a:r>
              <a:rPr lang="en-US" b="1" dirty="0" smtClean="0">
                <a:solidFill>
                  <a:schemeClr val="bg1">
                    <a:lumMod val="95000"/>
                    <a:lumOff val="5000"/>
                  </a:schemeClr>
                </a:solidFill>
              </a:rPr>
              <a:t>The </a:t>
            </a:r>
            <a:r>
              <a:rPr lang="en-US" b="1" dirty="0">
                <a:solidFill>
                  <a:schemeClr val="bg1">
                    <a:lumMod val="95000"/>
                    <a:lumOff val="5000"/>
                  </a:schemeClr>
                </a:solidFill>
              </a:rPr>
              <a:t>students </a:t>
            </a:r>
            <a:r>
              <a:rPr lang="en-US" b="1" dirty="0" smtClean="0">
                <a:solidFill>
                  <a:schemeClr val="bg1">
                    <a:lumMod val="95000"/>
                    <a:lumOff val="5000"/>
                  </a:schemeClr>
                </a:solidFill>
              </a:rPr>
              <a:t>find that </a:t>
            </a:r>
            <a:r>
              <a:rPr lang="en-US" b="1" dirty="0">
                <a:solidFill>
                  <a:schemeClr val="bg1">
                    <a:lumMod val="95000"/>
                    <a:lumOff val="5000"/>
                  </a:schemeClr>
                </a:solidFill>
              </a:rPr>
              <a:t>the </a:t>
            </a:r>
            <a:r>
              <a:rPr lang="en-US" b="1" dirty="0" smtClean="0">
                <a:solidFill>
                  <a:schemeClr val="bg1">
                    <a:lumMod val="95000"/>
                    <a:lumOff val="5000"/>
                  </a:schemeClr>
                </a:solidFill>
              </a:rPr>
              <a:t>school plays an </a:t>
            </a:r>
            <a:r>
              <a:rPr lang="en-US" b="1" dirty="0">
                <a:solidFill>
                  <a:schemeClr val="bg1">
                    <a:lumMod val="95000"/>
                    <a:lumOff val="5000"/>
                  </a:schemeClr>
                </a:solidFill>
              </a:rPr>
              <a:t>important role in volunteering </a:t>
            </a:r>
            <a:r>
              <a:rPr lang="en-US" b="1" dirty="0" smtClean="0">
                <a:solidFill>
                  <a:schemeClr val="bg1">
                    <a:lumMod val="95000"/>
                    <a:lumOff val="5000"/>
                  </a:schemeClr>
                </a:solidFill>
              </a:rPr>
              <a:t>since in the </a:t>
            </a:r>
            <a:r>
              <a:rPr lang="en-US" b="1" dirty="0">
                <a:solidFill>
                  <a:schemeClr val="bg1">
                    <a:lumMod val="95000"/>
                    <a:lumOff val="5000"/>
                  </a:schemeClr>
                </a:solidFill>
              </a:rPr>
              <a:t>question </a:t>
            </a:r>
            <a:r>
              <a:rPr lang="en-US" b="1" dirty="0" smtClean="0">
                <a:solidFill>
                  <a:schemeClr val="bg1">
                    <a:lumMod val="95000"/>
                    <a:lumOff val="5000"/>
                  </a:schemeClr>
                </a:solidFill>
              </a:rPr>
              <a:t>"</a:t>
            </a:r>
            <a:r>
              <a:rPr lang="en-US" b="1" dirty="0">
                <a:solidFill>
                  <a:schemeClr val="bg1">
                    <a:lumMod val="95000"/>
                    <a:lumOff val="5000"/>
                  </a:schemeClr>
                </a:solidFill>
              </a:rPr>
              <a:t>What/which bodies or organizations do you believe young people get informed about volunteerism</a:t>
            </a:r>
            <a:r>
              <a:rPr lang="en-US" b="1" dirty="0" smtClean="0">
                <a:solidFill>
                  <a:schemeClr val="bg1">
                    <a:lumMod val="95000"/>
                    <a:lumOff val="5000"/>
                  </a:schemeClr>
                </a:solidFill>
              </a:rPr>
              <a:t>?” </a:t>
            </a:r>
            <a:r>
              <a:rPr lang="en-US" b="1" dirty="0">
                <a:solidFill>
                  <a:schemeClr val="bg1">
                    <a:lumMod val="95000"/>
                    <a:lumOff val="5000"/>
                  </a:schemeClr>
                </a:solidFill>
              </a:rPr>
              <a:t>w</a:t>
            </a:r>
            <a:r>
              <a:rPr lang="en-US" b="1" dirty="0" smtClean="0">
                <a:solidFill>
                  <a:schemeClr val="bg1">
                    <a:lumMod val="95000"/>
                    <a:lumOff val="5000"/>
                  </a:schemeClr>
                </a:solidFill>
              </a:rPr>
              <a:t>e </a:t>
            </a:r>
            <a:r>
              <a:rPr lang="en-US" b="1" dirty="0">
                <a:solidFill>
                  <a:schemeClr val="bg1">
                    <a:lumMod val="95000"/>
                    <a:lumOff val="5000"/>
                  </a:schemeClr>
                </a:solidFill>
              </a:rPr>
              <a:t>had 54 </a:t>
            </a:r>
            <a:r>
              <a:rPr lang="en-US" b="1" dirty="0" smtClean="0">
                <a:solidFill>
                  <a:schemeClr val="bg1">
                    <a:lumMod val="95000"/>
                    <a:lumOff val="5000"/>
                  </a:schemeClr>
                </a:solidFill>
              </a:rPr>
              <a:t>students who </a:t>
            </a:r>
            <a:r>
              <a:rPr lang="en-US" b="1" dirty="0">
                <a:solidFill>
                  <a:schemeClr val="bg1">
                    <a:lumMod val="95000"/>
                    <a:lumOff val="5000"/>
                  </a:schemeClr>
                </a:solidFill>
              </a:rPr>
              <a:t>said </a:t>
            </a:r>
            <a:r>
              <a:rPr lang="en-US" b="1" dirty="0" smtClean="0">
                <a:solidFill>
                  <a:schemeClr val="bg1">
                    <a:lumMod val="95000"/>
                    <a:lumOff val="5000"/>
                  </a:schemeClr>
                </a:solidFill>
              </a:rPr>
              <a:t>so. That was </a:t>
            </a:r>
            <a:r>
              <a:rPr lang="en-US" b="1" dirty="0">
                <a:solidFill>
                  <a:schemeClr val="bg1">
                    <a:lumMod val="95000"/>
                    <a:lumOff val="5000"/>
                  </a:schemeClr>
                </a:solidFill>
              </a:rPr>
              <a:t>the highest percentage of any other </a:t>
            </a:r>
            <a:r>
              <a:rPr lang="en-US" b="1" dirty="0" smtClean="0">
                <a:solidFill>
                  <a:schemeClr val="bg1">
                    <a:lumMod val="95000"/>
                    <a:lumOff val="5000"/>
                  </a:schemeClr>
                </a:solidFill>
              </a:rPr>
              <a:t>institution</a:t>
            </a:r>
            <a:r>
              <a:rPr lang="en-US" dirty="0" smtClean="0">
                <a:solidFill>
                  <a:schemeClr val="bg1">
                    <a:lumMod val="95000"/>
                    <a:lumOff val="5000"/>
                  </a:schemeClr>
                </a:solidFill>
              </a:rPr>
              <a:t>.</a:t>
            </a:r>
            <a:endParaRPr lang="el-GR" dirty="0" smtClean="0">
              <a:solidFill>
                <a:schemeClr val="bg1">
                  <a:lumMod val="95000"/>
                  <a:lumOff val="5000"/>
                </a:schemeClr>
              </a:solidFill>
            </a:endParaRPr>
          </a:p>
        </p:txBody>
      </p:sp>
    </p:spTree>
    <p:extLst>
      <p:ext uri="{BB962C8B-B14F-4D97-AF65-F5344CB8AC3E}">
        <p14:creationId xmlns:p14="http://schemas.microsoft.com/office/powerpoint/2010/main" val="22662585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85800"/>
            <a:ext cx="8229600" cy="2362200"/>
          </a:xfrm>
        </p:spPr>
        <p:txBody>
          <a:bodyPr>
            <a:normAutofit/>
          </a:bodyPr>
          <a:lstStyle/>
          <a:p>
            <a:pPr marL="137160" indent="0" algn="ctr">
              <a:buNone/>
            </a:pPr>
            <a:r>
              <a:rPr lang="en-US" dirty="0" smtClean="0"/>
              <a:t>The answers to the question 7 </a:t>
            </a:r>
            <a:r>
              <a:rPr lang="en-US" dirty="0"/>
              <a:t>a</a:t>
            </a:r>
            <a:r>
              <a:rPr lang="en-US" dirty="0" smtClean="0"/>
              <a:t>bout whether the school</a:t>
            </a:r>
            <a:r>
              <a:rPr lang="el-GR" dirty="0" smtClean="0"/>
              <a:t> </a:t>
            </a:r>
            <a:r>
              <a:rPr lang="en-US" dirty="0" smtClean="0"/>
              <a:t>promotes voluntary work  suggest indirectly</a:t>
            </a:r>
            <a:r>
              <a:rPr lang="el-GR" dirty="0" smtClean="0"/>
              <a:t> </a:t>
            </a:r>
            <a:r>
              <a:rPr lang="en-US" dirty="0" smtClean="0"/>
              <a:t>and contradictorily, </a:t>
            </a:r>
            <a:r>
              <a:rPr lang="en-US" dirty="0"/>
              <a:t>the </a:t>
            </a:r>
            <a:r>
              <a:rPr lang="en-US" dirty="0" smtClean="0"/>
              <a:t>students’ need </a:t>
            </a:r>
            <a:r>
              <a:rPr lang="en-US" dirty="0"/>
              <a:t>and </a:t>
            </a:r>
            <a:r>
              <a:rPr lang="en-US" dirty="0" smtClean="0"/>
              <a:t>demand  to</a:t>
            </a:r>
            <a:r>
              <a:rPr lang="el-GR" dirty="0" smtClean="0"/>
              <a:t> </a:t>
            </a:r>
            <a:r>
              <a:rPr lang="en-US" dirty="0"/>
              <a:t>offer more even if </a:t>
            </a:r>
            <a:r>
              <a:rPr lang="en-US" dirty="0" smtClean="0"/>
              <a:t>this </a:t>
            </a:r>
            <a:r>
              <a:rPr lang="en-US" dirty="0"/>
              <a:t>is done with </a:t>
            </a:r>
            <a:r>
              <a:rPr lang="en-US" dirty="0" smtClean="0"/>
              <a:t>mainly the school being the leader.</a:t>
            </a:r>
            <a:endParaRPr lang="el-GR" dirty="0"/>
          </a:p>
          <a:p>
            <a:endParaRPr lang="el-GR"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3657600"/>
            <a:ext cx="38100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657600"/>
            <a:ext cx="40386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16892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8000"/>
                    </a14:imgEffect>
                  </a14:imgLayer>
                </a14:imgProps>
              </a:ext>
              <a:ext uri="{28A0092B-C50C-407E-A947-70E740481C1C}">
                <a14:useLocalDpi xmlns:a14="http://schemas.microsoft.com/office/drawing/2010/main" val="0"/>
              </a:ext>
            </a:extLst>
          </a:blip>
          <a:stretch>
            <a:fillRect/>
          </a:stretch>
        </p:blipFill>
        <p:spPr>
          <a:xfrm>
            <a:off x="6581775" y="5505994"/>
            <a:ext cx="2562225" cy="1371600"/>
          </a:xfrm>
          <a:prstGeom prst="rect">
            <a:avLst/>
          </a:prstGeom>
          <a:effectLst>
            <a:glow rad="63500">
              <a:schemeClr val="accent1">
                <a:satMod val="175000"/>
                <a:alpha val="40000"/>
              </a:schemeClr>
            </a:glow>
            <a:innerShdw blurRad="711200" dist="711200" dir="13860000">
              <a:schemeClr val="bg2">
                <a:lumMod val="40000"/>
                <a:lumOff val="60000"/>
                <a:alpha val="70000"/>
              </a:schemeClr>
            </a:innerShdw>
            <a:softEdge rad="266700"/>
          </a:effectLst>
          <a:scene3d>
            <a:camera prst="orthographicFront"/>
            <a:lightRig rig="threePt" dir="t"/>
          </a:scene3d>
          <a:sp3d/>
        </p:spPr>
      </p:pic>
      <p:sp>
        <p:nvSpPr>
          <p:cNvPr id="3" name="Content Placeholder 2"/>
          <p:cNvSpPr>
            <a:spLocks noGrp="1"/>
          </p:cNvSpPr>
          <p:nvPr>
            <p:ph idx="1"/>
          </p:nvPr>
        </p:nvSpPr>
        <p:spPr>
          <a:xfrm>
            <a:off x="381000" y="609600"/>
            <a:ext cx="8229600" cy="5638800"/>
          </a:xfrm>
        </p:spPr>
        <p:txBody>
          <a:bodyPr>
            <a:noAutofit/>
          </a:bodyPr>
          <a:lstStyle/>
          <a:p>
            <a:pPr marL="137160" indent="0" algn="ctr">
              <a:buNone/>
            </a:pPr>
            <a:r>
              <a:rPr lang="en-US" sz="3200" dirty="0"/>
              <a:t>The </a:t>
            </a:r>
            <a:r>
              <a:rPr lang="en-US" sz="3200" dirty="0" smtClean="0"/>
              <a:t>following research was </a:t>
            </a:r>
            <a:r>
              <a:rPr lang="en-US" sz="3200" dirty="0"/>
              <a:t>held in our school from February </a:t>
            </a:r>
            <a:r>
              <a:rPr lang="en-US" sz="3200" dirty="0" smtClean="0"/>
              <a:t>to April </a:t>
            </a:r>
            <a:r>
              <a:rPr lang="en-US" sz="3200" dirty="0"/>
              <a:t>2016. </a:t>
            </a:r>
            <a:r>
              <a:rPr lang="en-US" sz="3200" dirty="0" smtClean="0"/>
              <a:t> </a:t>
            </a:r>
            <a:r>
              <a:rPr lang="en-US" sz="3200" dirty="0"/>
              <a:t>85 students </a:t>
            </a:r>
            <a:r>
              <a:rPr lang="en-US" sz="3200" dirty="0" smtClean="0"/>
              <a:t>took </a:t>
            </a:r>
            <a:r>
              <a:rPr lang="en-US" sz="3200" dirty="0"/>
              <a:t>part in four voluntary actions. These were the </a:t>
            </a:r>
            <a:r>
              <a:rPr lang="en-US" sz="3200" dirty="0" smtClean="0"/>
              <a:t>making </a:t>
            </a:r>
            <a:r>
              <a:rPr lang="en-US" sz="3200" dirty="0"/>
              <a:t>and sale of crepes for </a:t>
            </a:r>
            <a:r>
              <a:rPr lang="en-US" sz="3200" dirty="0" smtClean="0"/>
              <a:t>raising money for </a:t>
            </a:r>
            <a:r>
              <a:rPr lang="en-US" sz="3200" dirty="0"/>
              <a:t>needy students and the </a:t>
            </a:r>
            <a:r>
              <a:rPr lang="en-US" sz="3200" dirty="0" smtClean="0"/>
              <a:t>decoration </a:t>
            </a:r>
            <a:r>
              <a:rPr lang="en-US" sz="3200" dirty="0"/>
              <a:t>and sale of </a:t>
            </a:r>
            <a:r>
              <a:rPr lang="en-US" sz="3200" dirty="0" smtClean="0"/>
              <a:t>Easter candles for </a:t>
            </a:r>
            <a:r>
              <a:rPr lang="en-US" sz="3200" dirty="0"/>
              <a:t>the same purpose. </a:t>
            </a:r>
            <a:r>
              <a:rPr lang="en-US" sz="3200" dirty="0" smtClean="0"/>
              <a:t>Students also donated blood and participated in tree planting. All  the </a:t>
            </a:r>
            <a:r>
              <a:rPr lang="en-US" sz="3200" dirty="0"/>
              <a:t>children who are here </a:t>
            </a:r>
            <a:r>
              <a:rPr lang="en-US" sz="3200" dirty="0" smtClean="0"/>
              <a:t>today in Lithuania were engaged in the activities.</a:t>
            </a:r>
            <a:endParaRPr lang="en-US" sz="3200" dirty="0"/>
          </a:p>
          <a:p>
            <a:pPr marL="137160" indent="0">
              <a:buNone/>
            </a:pPr>
            <a:endParaRPr lang="en-US" sz="3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9" y="5505994"/>
            <a:ext cx="2675709" cy="1373777"/>
          </a:xfrm>
          <a:prstGeom prst="rect">
            <a:avLst/>
          </a:prstGeom>
          <a:effectLst>
            <a:glow rad="635000">
              <a:schemeClr val="accent1">
                <a:alpha val="40000"/>
              </a:schemeClr>
            </a:glow>
            <a:innerShdw blurRad="63500" dist="50800" dir="8100000">
              <a:prstClr val="black">
                <a:alpha val="50000"/>
              </a:prstClr>
            </a:innerShdw>
            <a:softEdge rad="228600"/>
          </a:effectLst>
        </p:spPr>
      </p:pic>
    </p:spTree>
    <p:extLst>
      <p:ext uri="{BB962C8B-B14F-4D97-AF65-F5344CB8AC3E}">
        <p14:creationId xmlns:p14="http://schemas.microsoft.com/office/powerpoint/2010/main" val="10511698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ubtitle 2"/>
          <p:cNvSpPr>
            <a:spLocks noGrp="1"/>
          </p:cNvSpPr>
          <p:nvPr>
            <p:ph type="subTitle" idx="1"/>
          </p:nvPr>
        </p:nvSpPr>
        <p:spPr>
          <a:xfrm>
            <a:off x="647700" y="3733800"/>
            <a:ext cx="7848600" cy="2590800"/>
          </a:xfrm>
        </p:spPr>
        <p:txBody>
          <a:bodyPr>
            <a:normAutofit/>
          </a:bodyPr>
          <a:lstStyle/>
          <a:p>
            <a:r>
              <a:rPr lang="en-US" b="1" dirty="0" smtClean="0"/>
              <a:t>Finally  we,  the ERASMUS PLUS team of 2016 with our participation in voluntary work we have definitely realized how essential volunteerism is for the improvement of our self-image and self-esteem</a:t>
            </a:r>
            <a:r>
              <a:rPr lang="el-GR" b="1" dirty="0" smtClean="0"/>
              <a:t> </a:t>
            </a:r>
            <a:r>
              <a:rPr lang="en-US" b="1" dirty="0" smtClean="0"/>
              <a:t>.</a:t>
            </a:r>
            <a:endParaRPr lang="el-GR" b="1" dirty="0"/>
          </a:p>
        </p:txBody>
      </p:sp>
    </p:spTree>
    <p:extLst>
      <p:ext uri="{BB962C8B-B14F-4D97-AF65-F5344CB8AC3E}">
        <p14:creationId xmlns:p14="http://schemas.microsoft.com/office/powerpoint/2010/main" val="13615853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685800" y="2705098"/>
            <a:ext cx="8229600" cy="1447800"/>
          </a:xfrm>
        </p:spPr>
        <p:txBody>
          <a:bodyPr>
            <a:normAutofit/>
          </a:bodyPr>
          <a:lstStyle/>
          <a:p>
            <a:pPr marL="137160" indent="0" algn="ctr">
              <a:buNone/>
            </a:pPr>
            <a:r>
              <a:rPr lang="en-US" sz="7000" dirty="0" smtClean="0">
                <a:solidFill>
                  <a:schemeClr val="bg1"/>
                </a:solidFill>
              </a:rPr>
              <a:t>Thank you!</a:t>
            </a:r>
            <a:endParaRPr lang="el-GR" sz="7000" dirty="0">
              <a:solidFill>
                <a:schemeClr val="bg1"/>
              </a:solidFill>
            </a:endParaRPr>
          </a:p>
        </p:txBody>
      </p:sp>
    </p:spTree>
    <p:extLst>
      <p:ext uri="{BB962C8B-B14F-4D97-AF65-F5344CB8AC3E}">
        <p14:creationId xmlns:p14="http://schemas.microsoft.com/office/powerpoint/2010/main" val="9364721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4525963"/>
          </a:xfrm>
        </p:spPr>
        <p:txBody>
          <a:bodyPr>
            <a:normAutofit/>
          </a:bodyPr>
          <a:lstStyle/>
          <a:p>
            <a:pPr marL="0" indent="0" algn="ctr">
              <a:buNone/>
            </a:pPr>
            <a:r>
              <a:rPr lang="el-GR" sz="3000" b="1" dirty="0" smtClean="0"/>
              <a:t>  </a:t>
            </a:r>
            <a:r>
              <a:rPr lang="en-US" sz="3000" b="1" dirty="0" smtClean="0"/>
              <a:t>Students of our school evidently </a:t>
            </a:r>
            <a:r>
              <a:rPr lang="en-US" sz="3000" b="1" dirty="0"/>
              <a:t>know </a:t>
            </a:r>
            <a:r>
              <a:rPr lang="en-US" sz="3000" b="1" dirty="0" smtClean="0"/>
              <a:t>about </a:t>
            </a:r>
            <a:r>
              <a:rPr lang="en-US" sz="3000" b="1" dirty="0"/>
              <a:t>volunteering as 78 of the 85 </a:t>
            </a:r>
            <a:r>
              <a:rPr lang="en-US" sz="3000" b="1" dirty="0" smtClean="0"/>
              <a:t>responded  that they are aware of what </a:t>
            </a:r>
            <a:r>
              <a:rPr lang="en-US" sz="3000" b="1" dirty="0"/>
              <a:t>it is.</a:t>
            </a:r>
            <a:endParaRPr lang="en-US" sz="3000" b="1" dirty="0" smtClean="0">
              <a:effectLst/>
            </a:endParaRPr>
          </a:p>
          <a:p>
            <a:pPr marL="0" indent="0" algn="ctr">
              <a:buNone/>
            </a:pPr>
            <a:endParaRPr lang="en-US" sz="3000" b="1" dirty="0" smtClean="0">
              <a:effectLst/>
            </a:endParaRPr>
          </a:p>
          <a:p>
            <a:pPr marL="0" indent="0">
              <a:buNone/>
            </a:pPr>
            <a:endParaRPr lang="en-US" dirty="0"/>
          </a:p>
        </p:txBody>
      </p:sp>
      <p:sp>
        <p:nvSpPr>
          <p:cNvPr id="7" name="Rectangle 6"/>
          <p:cNvSpPr/>
          <p:nvPr/>
        </p:nvSpPr>
        <p:spPr>
          <a:xfrm>
            <a:off x="2209800" y="6407258"/>
            <a:ext cx="5284519" cy="338554"/>
          </a:xfrm>
          <a:prstGeom prst="rect">
            <a:avLst/>
          </a:prstGeom>
        </p:spPr>
        <p:txBody>
          <a:bodyPr wrap="square">
            <a:spAutoFit/>
          </a:bodyPr>
          <a:lstStyle/>
          <a:p>
            <a:r>
              <a:rPr lang="en-US" sz="1600" dirty="0" smtClean="0"/>
              <a:t>Not at all       Little     Average     Much      Very Much</a:t>
            </a:r>
            <a:endParaRPr lang="en-US" sz="1600" dirty="0"/>
          </a:p>
        </p:txBody>
      </p:sp>
      <p:pic>
        <p:nvPicPr>
          <p:cNvPr id="2060" name="Picture 12" descr="https://scontent-frt3-1.xx.fbcdn.net/hphotos-xap1/v/t34.0-12/12998568_10207378390991407_5710676513967981657_n.jpg?oh=8253302e1e4eea93a20598c9116e3738&amp;oe=570F382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1274" y="3614052"/>
            <a:ext cx="5257800" cy="279320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838200" y="838200"/>
            <a:ext cx="7543800" cy="685800"/>
          </a:xfrm>
          <a:gradFill flip="none" rotWithShape="1">
            <a:gsLst>
              <a:gs pos="89169">
                <a:schemeClr val="accent5">
                  <a:lumMod val="60000"/>
                  <a:lumOff val="40000"/>
                </a:schemeClr>
              </a:gs>
              <a:gs pos="74150">
                <a:schemeClr val="accent4">
                  <a:lumMod val="40000"/>
                  <a:lumOff val="60000"/>
                </a:schemeClr>
              </a:gs>
              <a:gs pos="10833">
                <a:schemeClr val="accent4">
                  <a:lumMod val="50000"/>
                </a:schemeClr>
              </a:gs>
              <a:gs pos="30000">
                <a:schemeClr val="accent4">
                  <a:lumMod val="75000"/>
                </a:schemeClr>
              </a:gs>
              <a:gs pos="65000">
                <a:schemeClr val="accent4">
                  <a:lumMod val="40000"/>
                  <a:lumOff val="60000"/>
                </a:schemeClr>
              </a:gs>
              <a:gs pos="50000">
                <a:schemeClr val="accent4">
                  <a:lumMod val="60000"/>
                  <a:lumOff val="40000"/>
                </a:schemeClr>
              </a:gs>
              <a:gs pos="100000">
                <a:schemeClr val="accent6">
                  <a:lumMod val="40000"/>
                  <a:lumOff val="60000"/>
                </a:schemeClr>
              </a:gs>
            </a:gsLst>
            <a:path path="rect">
              <a:fillToRect l="100000" t="100000"/>
            </a:path>
            <a:tileRect r="-100000" b="-100000"/>
          </a:gradFill>
          <a:ln>
            <a:solidFill>
              <a:schemeClr val="tx1"/>
            </a:solidFill>
            <a:prstDash val="lgDash"/>
          </a:ln>
          <a:effectLst/>
          <a:scene3d>
            <a:camera prst="orthographicFront"/>
            <a:lightRig rig="soft" dir="t">
              <a:rot lat="0" lon="0" rev="16800000"/>
            </a:lightRig>
          </a:scene3d>
          <a:sp3d prstMaterial="dkEdge"/>
        </p:spPr>
        <p:txBody>
          <a:bodyPr>
            <a:normAutofit fontScale="90000"/>
            <a:scene3d>
              <a:camera prst="orthographicFront"/>
              <a:lightRig rig="soft" dir="t">
                <a:rot lat="0" lon="0" rev="16800000"/>
              </a:lightRig>
            </a:scene3d>
            <a:sp3d prstMaterial="softEdge">
              <a:bevelT w="38100" h="38100"/>
            </a:sp3d>
          </a:bodyPr>
          <a:lstStyle/>
          <a:p>
            <a:r>
              <a:rPr lang="en-US" sz="2800" dirty="0" smtClean="0">
                <a:solidFill>
                  <a:schemeClr val="bg1">
                    <a:lumMod val="95000"/>
                    <a:lumOff val="5000"/>
                  </a:schemeClr>
                </a:solidFill>
              </a:rPr>
              <a:t>1</a:t>
            </a:r>
            <a:r>
              <a:rPr lang="en-US" sz="2800" baseline="30000" dirty="0" smtClean="0">
                <a:solidFill>
                  <a:schemeClr val="bg1">
                    <a:lumMod val="95000"/>
                    <a:lumOff val="5000"/>
                  </a:schemeClr>
                </a:solidFill>
              </a:rPr>
              <a:t>st</a:t>
            </a:r>
            <a:r>
              <a:rPr lang="en-US" sz="2800" dirty="0" smtClean="0">
                <a:solidFill>
                  <a:schemeClr val="bg1">
                    <a:lumMod val="95000"/>
                    <a:lumOff val="5000"/>
                  </a:schemeClr>
                </a:solidFill>
              </a:rPr>
              <a:t/>
            </a:r>
            <a:br>
              <a:rPr lang="en-US" sz="2800" dirty="0" smtClean="0">
                <a:solidFill>
                  <a:schemeClr val="bg1">
                    <a:lumMod val="95000"/>
                    <a:lumOff val="5000"/>
                  </a:schemeClr>
                </a:solidFill>
              </a:rPr>
            </a:br>
            <a:r>
              <a:rPr lang="en-US" sz="2400" dirty="0" smtClean="0">
                <a:solidFill>
                  <a:schemeClr val="bg1">
                    <a:lumMod val="95000"/>
                    <a:lumOff val="5000"/>
                  </a:schemeClr>
                </a:solidFill>
                <a:effectLst/>
              </a:rPr>
              <a:t>To </a:t>
            </a:r>
            <a:r>
              <a:rPr lang="en-US" sz="2400" dirty="0">
                <a:solidFill>
                  <a:schemeClr val="bg1">
                    <a:lumMod val="95000"/>
                    <a:lumOff val="5000"/>
                  </a:schemeClr>
                </a:solidFill>
                <a:effectLst/>
              </a:rPr>
              <a:t>what extent are you </a:t>
            </a:r>
            <a:r>
              <a:rPr lang="en-US" sz="2400" dirty="0" smtClean="0">
                <a:solidFill>
                  <a:schemeClr val="bg1">
                    <a:lumMod val="95000"/>
                    <a:lumOff val="5000"/>
                  </a:schemeClr>
                </a:solidFill>
                <a:effectLst/>
              </a:rPr>
              <a:t>familiar </a:t>
            </a:r>
            <a:r>
              <a:rPr lang="en-US" sz="2400" dirty="0">
                <a:solidFill>
                  <a:schemeClr val="bg1">
                    <a:lumMod val="95000"/>
                    <a:lumOff val="5000"/>
                  </a:schemeClr>
                </a:solidFill>
                <a:effectLst/>
              </a:rPr>
              <a:t>with the </a:t>
            </a:r>
            <a:r>
              <a:rPr lang="en-US" sz="2400" dirty="0" smtClean="0">
                <a:solidFill>
                  <a:schemeClr val="bg1">
                    <a:lumMod val="95000"/>
                    <a:lumOff val="5000"/>
                  </a:schemeClr>
                </a:solidFill>
                <a:effectLst/>
              </a:rPr>
              <a:t>term volunteerism?</a:t>
            </a:r>
            <a:r>
              <a:rPr lang="en-US" sz="2300" dirty="0" smtClean="0">
                <a:solidFill>
                  <a:schemeClr val="bg1">
                    <a:lumMod val="95000"/>
                    <a:lumOff val="5000"/>
                  </a:schemeClr>
                </a:solidFill>
              </a:rPr>
              <a:t/>
            </a:r>
            <a:br>
              <a:rPr lang="en-US" sz="2300" dirty="0" smtClean="0">
                <a:solidFill>
                  <a:schemeClr val="bg1">
                    <a:lumMod val="95000"/>
                    <a:lumOff val="5000"/>
                  </a:schemeClr>
                </a:solidFill>
              </a:rPr>
            </a:br>
            <a:endParaRPr lang="en-US" sz="2300" dirty="0">
              <a:solidFill>
                <a:schemeClr val="bg1">
                  <a:lumMod val="95000"/>
                  <a:lumOff val="5000"/>
                </a:schemeClr>
              </a:solidFill>
            </a:endParaRPr>
          </a:p>
        </p:txBody>
      </p:sp>
    </p:spTree>
    <p:extLst>
      <p:ext uri="{BB962C8B-B14F-4D97-AF65-F5344CB8AC3E}">
        <p14:creationId xmlns:p14="http://schemas.microsoft.com/office/powerpoint/2010/main" val="28331668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153400" cy="990600"/>
          </a:xfrm>
          <a:gradFill>
            <a:gsLst>
              <a:gs pos="75850">
                <a:schemeClr val="accent5">
                  <a:lumMod val="40000"/>
                  <a:lumOff val="60000"/>
                </a:schemeClr>
              </a:gs>
              <a:gs pos="11250">
                <a:schemeClr val="accent4">
                  <a:lumMod val="75000"/>
                </a:schemeClr>
              </a:gs>
              <a:gs pos="30000">
                <a:schemeClr val="accent4">
                  <a:lumMod val="60000"/>
                  <a:lumOff val="40000"/>
                </a:schemeClr>
              </a:gs>
              <a:gs pos="50000">
                <a:schemeClr val="accent4">
                  <a:lumMod val="40000"/>
                  <a:lumOff val="60000"/>
                </a:schemeClr>
              </a:gs>
              <a:gs pos="100000">
                <a:schemeClr val="accent6">
                  <a:lumMod val="60000"/>
                  <a:lumOff val="40000"/>
                </a:schemeClr>
              </a:gs>
            </a:gsLst>
            <a:lin ang="5400000" scaled="0"/>
          </a:gradFill>
          <a:ln>
            <a:solidFill>
              <a:schemeClr val="tx1"/>
            </a:solidFill>
            <a:prstDash val="lgDash"/>
          </a:ln>
          <a:scene3d>
            <a:camera prst="orthographicFront"/>
            <a:lightRig rig="threePt" dir="t"/>
          </a:scene3d>
          <a:sp3d>
            <a:bevelT w="139700" prst="cross"/>
          </a:sp3d>
        </p:spPr>
        <p:txBody>
          <a:bodyPr>
            <a:normAutofit fontScale="90000"/>
            <a:scene3d>
              <a:camera prst="orthographicFront"/>
              <a:lightRig rig="soft" dir="t">
                <a:rot lat="0" lon="0" rev="16800000"/>
              </a:lightRig>
            </a:scene3d>
            <a:sp3d prstMaterial="softEdge">
              <a:bevelT w="38100" h="38100"/>
            </a:sp3d>
          </a:bodyPr>
          <a:lstStyle/>
          <a:p>
            <a:r>
              <a:rPr lang="en-US" sz="2600" dirty="0" smtClean="0">
                <a:solidFill>
                  <a:schemeClr val="bg1">
                    <a:lumMod val="95000"/>
                    <a:lumOff val="5000"/>
                  </a:schemeClr>
                </a:solidFill>
              </a:rPr>
              <a:t>2</a:t>
            </a:r>
            <a:r>
              <a:rPr lang="en-US" sz="2600" baseline="30000" dirty="0" smtClean="0">
                <a:solidFill>
                  <a:schemeClr val="bg1">
                    <a:lumMod val="95000"/>
                    <a:lumOff val="5000"/>
                  </a:schemeClr>
                </a:solidFill>
              </a:rPr>
              <a:t>nd</a:t>
            </a:r>
            <a:r>
              <a:rPr lang="en-US" sz="3200" dirty="0" smtClean="0"/>
              <a:t/>
            </a:r>
            <a:br>
              <a:rPr lang="en-US" sz="3200" dirty="0" smtClean="0"/>
            </a:br>
            <a:r>
              <a:rPr lang="el-GR" sz="3200" dirty="0" smtClean="0"/>
              <a:t/>
            </a:r>
            <a:br>
              <a:rPr lang="el-GR" sz="3200" dirty="0" smtClean="0"/>
            </a:br>
            <a:r>
              <a:rPr lang="en-US" sz="4400" baseline="30000" dirty="0" smtClean="0">
                <a:solidFill>
                  <a:schemeClr val="bg1">
                    <a:lumMod val="95000"/>
                    <a:lumOff val="5000"/>
                  </a:schemeClr>
                </a:solidFill>
                <a:effectLst/>
              </a:rPr>
              <a:t>To </a:t>
            </a:r>
            <a:r>
              <a:rPr lang="en-US" sz="4400" baseline="30000" dirty="0">
                <a:solidFill>
                  <a:schemeClr val="bg1">
                    <a:lumMod val="95000"/>
                    <a:lumOff val="5000"/>
                  </a:schemeClr>
                </a:solidFill>
                <a:effectLst/>
              </a:rPr>
              <a:t>what extent </a:t>
            </a:r>
            <a:r>
              <a:rPr lang="en-US" sz="4400" baseline="30000" dirty="0" smtClean="0">
                <a:solidFill>
                  <a:schemeClr val="bg1">
                    <a:lumMod val="95000"/>
                    <a:lumOff val="5000"/>
                  </a:schemeClr>
                </a:solidFill>
                <a:effectLst/>
              </a:rPr>
              <a:t>do </a:t>
            </a:r>
            <a:r>
              <a:rPr lang="en-US" sz="4400" baseline="30000" dirty="0">
                <a:solidFill>
                  <a:schemeClr val="bg1">
                    <a:lumMod val="95000"/>
                    <a:lumOff val="5000"/>
                  </a:schemeClr>
                </a:solidFill>
                <a:effectLst/>
              </a:rPr>
              <a:t>you know the term </a:t>
            </a:r>
            <a:r>
              <a:rPr lang="en-US" sz="4400" baseline="30000" dirty="0" smtClean="0">
                <a:solidFill>
                  <a:schemeClr val="bg1">
                    <a:lumMod val="95000"/>
                    <a:lumOff val="5000"/>
                  </a:schemeClr>
                </a:solidFill>
                <a:effectLst/>
              </a:rPr>
              <a:t/>
            </a:r>
            <a:br>
              <a:rPr lang="en-US" sz="4400" baseline="30000" dirty="0" smtClean="0">
                <a:solidFill>
                  <a:schemeClr val="bg1">
                    <a:lumMod val="95000"/>
                    <a:lumOff val="5000"/>
                  </a:schemeClr>
                </a:solidFill>
                <a:effectLst/>
              </a:rPr>
            </a:br>
            <a:r>
              <a:rPr lang="en-US" sz="4400" baseline="30000" dirty="0" smtClean="0">
                <a:solidFill>
                  <a:schemeClr val="bg1">
                    <a:lumMod val="95000"/>
                    <a:lumOff val="5000"/>
                  </a:schemeClr>
                </a:solidFill>
                <a:effectLst/>
              </a:rPr>
              <a:t>"self-esteem” ?</a:t>
            </a:r>
            <a:r>
              <a:rPr lang="en-US" sz="3100" baseline="30000" dirty="0">
                <a:solidFill>
                  <a:srgbClr val="FF7C80"/>
                </a:solidFill>
                <a:effectLst/>
              </a:rPr>
              <a:t/>
            </a:r>
            <a:br>
              <a:rPr lang="en-US" sz="3100" baseline="30000" dirty="0">
                <a:solidFill>
                  <a:srgbClr val="FF7C80"/>
                </a:solidFill>
                <a:effectLst/>
              </a:rPr>
            </a:br>
            <a:endParaRPr lang="en-US" sz="3100" dirty="0">
              <a:solidFill>
                <a:srgbClr val="FF7C80"/>
              </a:solidFill>
              <a:effectLst/>
            </a:endParaRPr>
          </a:p>
        </p:txBody>
      </p:sp>
      <p:sp>
        <p:nvSpPr>
          <p:cNvPr id="3" name="Content Placeholder 2"/>
          <p:cNvSpPr>
            <a:spLocks noGrp="1"/>
          </p:cNvSpPr>
          <p:nvPr>
            <p:ph idx="1"/>
          </p:nvPr>
        </p:nvSpPr>
        <p:spPr>
          <a:xfrm>
            <a:off x="457200" y="2286000"/>
            <a:ext cx="8229600" cy="3794760"/>
          </a:xfrm>
        </p:spPr>
        <p:txBody>
          <a:bodyPr/>
          <a:lstStyle/>
          <a:p>
            <a:pPr marL="0" indent="0" algn="ctr">
              <a:spcBef>
                <a:spcPts val="0"/>
              </a:spcBef>
              <a:buNone/>
            </a:pPr>
            <a:r>
              <a:rPr lang="en-US" dirty="0" smtClean="0"/>
              <a:t>The </a:t>
            </a:r>
            <a:r>
              <a:rPr lang="en-US" dirty="0"/>
              <a:t>same applies to the </a:t>
            </a:r>
            <a:r>
              <a:rPr lang="en-US" dirty="0" smtClean="0"/>
              <a:t>term “self-esteem” </a:t>
            </a:r>
            <a:r>
              <a:rPr lang="en-US" dirty="0"/>
              <a:t>as </a:t>
            </a:r>
            <a:r>
              <a:rPr lang="en-US" dirty="0" smtClean="0"/>
              <a:t>the answers were found to be of  </a:t>
            </a:r>
            <a:r>
              <a:rPr lang="en-US" dirty="0"/>
              <a:t>the same </a:t>
            </a:r>
            <a:r>
              <a:rPr lang="en-US" dirty="0" smtClean="0"/>
              <a:t>range as with the term “volunteerism”.</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6842" y="3924298"/>
            <a:ext cx="5334000" cy="2502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057400" y="6426777"/>
            <a:ext cx="6219179" cy="338554"/>
          </a:xfrm>
          <a:prstGeom prst="rect">
            <a:avLst/>
          </a:prstGeom>
        </p:spPr>
        <p:txBody>
          <a:bodyPr wrap="square">
            <a:spAutoFit/>
          </a:bodyPr>
          <a:lstStyle/>
          <a:p>
            <a:r>
              <a:rPr lang="en-US" sz="1600" dirty="0" smtClean="0"/>
              <a:t>Not at all     Little     Average     Much   Very Much</a:t>
            </a:r>
            <a:endParaRPr lang="en-US" sz="1600" dirty="0"/>
          </a:p>
        </p:txBody>
      </p:sp>
    </p:spTree>
    <p:extLst>
      <p:ext uri="{BB962C8B-B14F-4D97-AF65-F5344CB8AC3E}">
        <p14:creationId xmlns:p14="http://schemas.microsoft.com/office/powerpoint/2010/main" val="30218914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14400"/>
            <a:ext cx="8565076" cy="1295400"/>
          </a:xfrm>
          <a:gradFill>
            <a:gsLst>
              <a:gs pos="78750">
                <a:schemeClr val="accent5">
                  <a:lumMod val="60000"/>
                  <a:lumOff val="40000"/>
                </a:schemeClr>
              </a:gs>
              <a:gs pos="27098">
                <a:schemeClr val="accent5">
                  <a:lumMod val="60000"/>
                  <a:lumOff val="40000"/>
                </a:schemeClr>
              </a:gs>
              <a:gs pos="12083">
                <a:schemeClr val="accent4">
                  <a:lumMod val="75000"/>
                </a:schemeClr>
              </a:gs>
              <a:gs pos="50000">
                <a:schemeClr val="accent6">
                  <a:lumMod val="60000"/>
                  <a:lumOff val="40000"/>
                </a:schemeClr>
              </a:gs>
              <a:gs pos="50000">
                <a:schemeClr val="accent1">
                  <a:tint val="44500"/>
                  <a:satMod val="160000"/>
                </a:schemeClr>
              </a:gs>
              <a:gs pos="100000">
                <a:schemeClr val="accent4">
                  <a:lumMod val="60000"/>
                  <a:lumOff val="40000"/>
                </a:schemeClr>
              </a:gs>
            </a:gsLst>
            <a:lin ang="5400000" scaled="0"/>
          </a:gradFill>
          <a:ln>
            <a:gradFill>
              <a:gsLst>
                <a:gs pos="50000">
                  <a:schemeClr val="tx1">
                    <a:lumMod val="50000"/>
                  </a:schemeClr>
                </a:gs>
                <a:gs pos="50000">
                  <a:schemeClr val="accent1">
                    <a:tint val="44500"/>
                    <a:satMod val="160000"/>
                  </a:schemeClr>
                </a:gs>
                <a:gs pos="100000">
                  <a:schemeClr val="accent1">
                    <a:tint val="23500"/>
                    <a:satMod val="160000"/>
                  </a:schemeClr>
                </a:gs>
              </a:gsLst>
              <a:lin ang="5400000" scaled="0"/>
            </a:gradFill>
          </a:ln>
          <a:effectLst>
            <a:outerShdw blurRad="50800" dist="50800" dir="5400000" sx="1000" sy="1000" algn="ctr" rotWithShape="0">
              <a:srgbClr val="000000">
                <a:alpha val="98000"/>
              </a:srgbClr>
            </a:outerShdw>
          </a:effectLst>
          <a:scene3d>
            <a:camera prst="orthographicFront"/>
            <a:lightRig rig="soft" dir="t">
              <a:rot lat="0" lon="0" rev="16800000"/>
            </a:lightRig>
          </a:scene3d>
          <a:sp3d>
            <a:bevelT w="139700" prst="cross"/>
          </a:sp3d>
        </p:spPr>
        <p:txBody>
          <a:bodyPr>
            <a:normAutofit fontScale="90000"/>
            <a:scene3d>
              <a:camera prst="orthographicFront"/>
              <a:lightRig rig="soft" dir="t">
                <a:rot lat="0" lon="0" rev="16800000"/>
              </a:lightRig>
            </a:scene3d>
            <a:sp3d prstMaterial="softEdge">
              <a:bevelT w="38100" h="38100"/>
            </a:sp3d>
          </a:bodyPr>
          <a:lstStyle/>
          <a:p>
            <a:r>
              <a:rPr lang="en-US" sz="2600" dirty="0" smtClean="0">
                <a:solidFill>
                  <a:schemeClr val="bg1">
                    <a:lumMod val="95000"/>
                    <a:lumOff val="5000"/>
                  </a:schemeClr>
                </a:solidFill>
              </a:rPr>
              <a:t>3</a:t>
            </a:r>
            <a:r>
              <a:rPr lang="en-US" sz="2600" baseline="30000" dirty="0" smtClean="0">
                <a:solidFill>
                  <a:schemeClr val="bg1">
                    <a:lumMod val="95000"/>
                    <a:lumOff val="5000"/>
                  </a:schemeClr>
                </a:solidFill>
              </a:rPr>
              <a:t>rd</a:t>
            </a:r>
            <a:r>
              <a:rPr lang="en-US" sz="2600" dirty="0">
                <a:solidFill>
                  <a:schemeClr val="bg1">
                    <a:lumMod val="95000"/>
                    <a:lumOff val="5000"/>
                  </a:schemeClr>
                </a:solidFill>
              </a:rPr>
              <a:t/>
            </a:r>
            <a:br>
              <a:rPr lang="en-US" sz="2600" dirty="0">
                <a:solidFill>
                  <a:schemeClr val="bg1">
                    <a:lumMod val="95000"/>
                    <a:lumOff val="5000"/>
                  </a:schemeClr>
                </a:solidFill>
              </a:rPr>
            </a:br>
            <a:r>
              <a:rPr lang="en-US" sz="2800" dirty="0" smtClean="0">
                <a:solidFill>
                  <a:schemeClr val="bg1">
                    <a:lumMod val="95000"/>
                    <a:lumOff val="5000"/>
                  </a:schemeClr>
                </a:solidFill>
                <a:effectLst/>
              </a:rPr>
              <a:t>To </a:t>
            </a:r>
            <a:r>
              <a:rPr lang="en-US" sz="2800" dirty="0">
                <a:solidFill>
                  <a:schemeClr val="bg1">
                    <a:lumMod val="95000"/>
                    <a:lumOff val="5000"/>
                  </a:schemeClr>
                </a:solidFill>
                <a:effectLst/>
              </a:rPr>
              <a:t>what extent are you interested in participating in group efforts to resolve contemporary problems? </a:t>
            </a:r>
            <a:r>
              <a:rPr lang="en-US" dirty="0" smtClean="0">
                <a:solidFill>
                  <a:schemeClr val="bg1">
                    <a:lumMod val="95000"/>
                    <a:lumOff val="5000"/>
                  </a:schemeClr>
                </a:solidFill>
              </a:rPr>
              <a:t/>
            </a:r>
            <a:br>
              <a:rPr lang="en-US" dirty="0" smtClean="0">
                <a:solidFill>
                  <a:schemeClr val="bg1">
                    <a:lumMod val="95000"/>
                    <a:lumOff val="5000"/>
                  </a:schemeClr>
                </a:solidFill>
              </a:rPr>
            </a:br>
            <a:endParaRPr lang="en-US" dirty="0">
              <a:solidFill>
                <a:schemeClr val="bg1">
                  <a:lumMod val="95000"/>
                  <a:lumOff val="5000"/>
                </a:schemeClr>
              </a:solidFill>
            </a:endParaRPr>
          </a:p>
        </p:txBody>
      </p:sp>
      <p:sp>
        <p:nvSpPr>
          <p:cNvPr id="3" name="Content Placeholder 2"/>
          <p:cNvSpPr>
            <a:spLocks noGrp="1"/>
          </p:cNvSpPr>
          <p:nvPr>
            <p:ph idx="1"/>
          </p:nvPr>
        </p:nvSpPr>
        <p:spPr>
          <a:xfrm>
            <a:off x="152400" y="2362200"/>
            <a:ext cx="8534400" cy="4937760"/>
          </a:xfrm>
        </p:spPr>
        <p:txBody>
          <a:bodyPr>
            <a:normAutofit/>
          </a:bodyPr>
          <a:lstStyle/>
          <a:p>
            <a:pPr marL="0" indent="0" algn="ctr">
              <a:buNone/>
            </a:pPr>
            <a:r>
              <a:rPr lang="en-US" b="1" dirty="0" smtClean="0"/>
              <a:t>Students of our </a:t>
            </a:r>
            <a:r>
              <a:rPr lang="en-US" b="1" dirty="0"/>
              <a:t>school </a:t>
            </a:r>
            <a:r>
              <a:rPr lang="en-US" b="1" dirty="0" smtClean="0"/>
              <a:t>showed </a:t>
            </a:r>
            <a:r>
              <a:rPr lang="en-US" b="1" dirty="0"/>
              <a:t>enough interest </a:t>
            </a:r>
            <a:r>
              <a:rPr lang="en-US" b="1" dirty="0" smtClean="0"/>
              <a:t>in </a:t>
            </a:r>
            <a:r>
              <a:rPr lang="en-US" b="1" dirty="0"/>
              <a:t>voluntary work </a:t>
            </a:r>
            <a:r>
              <a:rPr lang="en-US" b="1" dirty="0" smtClean="0"/>
              <a:t>and in solving contemporary </a:t>
            </a:r>
            <a:r>
              <a:rPr lang="en-US" b="1" dirty="0"/>
              <a:t>problems as only </a:t>
            </a:r>
            <a:r>
              <a:rPr lang="en-US" b="1" dirty="0" smtClean="0"/>
              <a:t>four students out </a:t>
            </a:r>
            <a:r>
              <a:rPr lang="en-US" b="1" dirty="0"/>
              <a:t>of the 85 showed little or no interest.</a:t>
            </a:r>
            <a:endParaRPr lang="en-US" b="1" dirty="0" smtClean="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4344667"/>
            <a:ext cx="4876800" cy="206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112817" y="6417677"/>
            <a:ext cx="5284519" cy="338554"/>
          </a:xfrm>
          <a:prstGeom prst="rect">
            <a:avLst/>
          </a:prstGeom>
        </p:spPr>
        <p:txBody>
          <a:bodyPr wrap="square">
            <a:spAutoFit/>
          </a:bodyPr>
          <a:lstStyle/>
          <a:p>
            <a:r>
              <a:rPr lang="en-US" sz="1600" dirty="0" smtClean="0"/>
              <a:t>Not at all      Little      Average    Much    Very Much</a:t>
            </a:r>
            <a:endParaRPr lang="en-US" sz="1600" dirty="0"/>
          </a:p>
        </p:txBody>
      </p:sp>
    </p:spTree>
    <p:extLst>
      <p:ext uri="{BB962C8B-B14F-4D97-AF65-F5344CB8AC3E}">
        <p14:creationId xmlns:p14="http://schemas.microsoft.com/office/powerpoint/2010/main" val="3027800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953941"/>
            <a:ext cx="8229600" cy="838200"/>
          </a:xfrm>
          <a:gradFill>
            <a:gsLst>
              <a:gs pos="64600">
                <a:schemeClr val="accent3">
                  <a:lumMod val="75000"/>
                </a:schemeClr>
              </a:gs>
              <a:gs pos="30409">
                <a:schemeClr val="accent3">
                  <a:lumMod val="40000"/>
                  <a:lumOff val="60000"/>
                </a:schemeClr>
              </a:gs>
              <a:gs pos="18350">
                <a:schemeClr val="accent3">
                  <a:lumMod val="60000"/>
                  <a:lumOff val="40000"/>
                </a:schemeClr>
              </a:gs>
              <a:gs pos="0">
                <a:schemeClr val="accent3">
                  <a:lumMod val="75000"/>
                </a:schemeClr>
              </a:gs>
              <a:gs pos="50000">
                <a:schemeClr val="accent5">
                  <a:lumMod val="60000"/>
                  <a:lumOff val="40000"/>
                </a:schemeClr>
              </a:gs>
              <a:gs pos="100000">
                <a:schemeClr val="accent5">
                  <a:lumMod val="60000"/>
                  <a:lumOff val="40000"/>
                </a:schemeClr>
              </a:gs>
            </a:gsLst>
            <a:lin ang="5400000" scaled="0"/>
          </a:gradFill>
        </p:spPr>
        <p:txBody>
          <a:bodyPr>
            <a:normAutofit/>
          </a:bodyPr>
          <a:lstStyle/>
          <a:p>
            <a:r>
              <a:rPr lang="en-US" sz="1800" dirty="0" smtClean="0">
                <a:solidFill>
                  <a:schemeClr val="bg1">
                    <a:lumMod val="95000"/>
                    <a:lumOff val="5000"/>
                  </a:schemeClr>
                </a:solidFill>
                <a:effectLst/>
              </a:rPr>
              <a:t>To </a:t>
            </a:r>
            <a:r>
              <a:rPr lang="en-US" sz="1800" dirty="0">
                <a:solidFill>
                  <a:schemeClr val="bg1">
                    <a:lumMod val="95000"/>
                    <a:lumOff val="5000"/>
                  </a:schemeClr>
                </a:solidFill>
                <a:effectLst/>
              </a:rPr>
              <a:t>what extent do you believe that volunteering can help prevent teens from getting involved in dangerous situations? </a:t>
            </a:r>
            <a:endParaRPr lang="en-US" sz="1800" dirty="0">
              <a:solidFill>
                <a:schemeClr val="bg1">
                  <a:lumMod val="95000"/>
                  <a:lumOff val="5000"/>
                </a:schemeClr>
              </a:solidFill>
            </a:endParaRPr>
          </a:p>
        </p:txBody>
      </p:sp>
      <p:sp>
        <p:nvSpPr>
          <p:cNvPr id="3" name="Content Placeholder 2"/>
          <p:cNvSpPr>
            <a:spLocks noGrp="1"/>
          </p:cNvSpPr>
          <p:nvPr>
            <p:ph idx="1"/>
          </p:nvPr>
        </p:nvSpPr>
        <p:spPr>
          <a:xfrm>
            <a:off x="457200" y="1676400"/>
            <a:ext cx="8229600" cy="4709160"/>
          </a:xfrm>
        </p:spPr>
        <p:txBody>
          <a:bodyPr/>
          <a:lstStyle/>
          <a:p>
            <a:pPr marL="0" indent="0">
              <a:buNone/>
            </a:pPr>
            <a:endParaRPr lang="en-US" sz="1600" dirty="0" smtClean="0">
              <a:effectLst/>
            </a:endParaRPr>
          </a:p>
          <a:p>
            <a:pPr marL="0" indent="0" algn="ctr">
              <a:buNone/>
            </a:pPr>
            <a:r>
              <a:rPr lang="en-US" sz="2300" b="1" dirty="0" smtClean="0"/>
              <a:t>Most </a:t>
            </a:r>
            <a:r>
              <a:rPr lang="en-US" sz="2300" b="1" dirty="0"/>
              <a:t>students argued that voluntary work can prevent </a:t>
            </a:r>
            <a:r>
              <a:rPr lang="en-US" sz="2300" b="1" dirty="0" smtClean="0"/>
              <a:t> </a:t>
            </a:r>
            <a:r>
              <a:rPr lang="en-US" sz="2300" b="1" dirty="0"/>
              <a:t>children </a:t>
            </a:r>
            <a:r>
              <a:rPr lang="en-US" sz="2300" b="1" dirty="0" smtClean="0"/>
              <a:t>from getting involved in  </a:t>
            </a:r>
            <a:r>
              <a:rPr lang="en-US" sz="2300" b="1" dirty="0"/>
              <a:t>bad </a:t>
            </a:r>
            <a:r>
              <a:rPr lang="en-US" sz="2300" b="1" dirty="0" smtClean="0"/>
              <a:t>companies  although a small number of students argued the </a:t>
            </a:r>
            <a:r>
              <a:rPr lang="en-US" sz="2300" b="1" dirty="0"/>
              <a:t>risks </a:t>
            </a:r>
            <a:r>
              <a:rPr lang="en-US" sz="2300" b="1" dirty="0" smtClean="0"/>
              <a:t>are still lurking. </a:t>
            </a:r>
            <a:r>
              <a:rPr lang="en-US" sz="2300" b="1" dirty="0"/>
              <a:t>This makes sense when </a:t>
            </a:r>
            <a:r>
              <a:rPr lang="en-US" sz="2300" b="1" dirty="0" smtClean="0"/>
              <a:t>we </a:t>
            </a:r>
            <a:r>
              <a:rPr lang="en-US" sz="2300" b="1" dirty="0"/>
              <a:t>consider that we are talking about teenagers.</a:t>
            </a:r>
            <a:endParaRPr lang="en-US" sz="2300" b="1" dirty="0" smtClean="0"/>
          </a:p>
          <a:p>
            <a:pPr marL="0" indent="0">
              <a:buNone/>
            </a:pPr>
            <a:endParaRPr lang="en-US" sz="2300" dirty="0" smtClean="0">
              <a:effectLst/>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3815722"/>
            <a:ext cx="5410200" cy="2508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209800" y="6385554"/>
            <a:ext cx="5181600" cy="338554"/>
          </a:xfrm>
          <a:prstGeom prst="rect">
            <a:avLst/>
          </a:prstGeom>
        </p:spPr>
        <p:txBody>
          <a:bodyPr wrap="square">
            <a:spAutoFit/>
          </a:bodyPr>
          <a:lstStyle/>
          <a:p>
            <a:r>
              <a:rPr lang="en-US" sz="1600" dirty="0" smtClean="0"/>
              <a:t>Not at all       Little   Average     Much      Very Much</a:t>
            </a:r>
            <a:endParaRPr lang="en-US" sz="1600" dirty="0"/>
          </a:p>
        </p:txBody>
      </p:sp>
      <p:sp>
        <p:nvSpPr>
          <p:cNvPr id="4" name="TextBox 3"/>
          <p:cNvSpPr txBox="1"/>
          <p:nvPr/>
        </p:nvSpPr>
        <p:spPr>
          <a:xfrm>
            <a:off x="4038599" y="430721"/>
            <a:ext cx="582211" cy="523220"/>
          </a:xfrm>
          <a:prstGeom prst="rect">
            <a:avLst/>
          </a:prstGeom>
          <a:noFill/>
        </p:spPr>
        <p:txBody>
          <a:bodyPr wrap="none" rtlCol="0">
            <a:spAutoFit/>
          </a:bodyPr>
          <a:lstStyle/>
          <a:p>
            <a:r>
              <a:rPr lang="el-GR" sz="2800" dirty="0" smtClean="0">
                <a:solidFill>
                  <a:schemeClr val="bg1"/>
                </a:solidFill>
              </a:rPr>
              <a:t>4</a:t>
            </a:r>
            <a:r>
              <a:rPr lang="en-US" sz="2800" baseline="30000" dirty="0" err="1" smtClean="0">
                <a:solidFill>
                  <a:schemeClr val="bg1"/>
                </a:solidFill>
              </a:rPr>
              <a:t>th</a:t>
            </a:r>
            <a:endParaRPr lang="en-US" sz="2800" dirty="0" smtClean="0">
              <a:solidFill>
                <a:schemeClr val="bg1"/>
              </a:solidFill>
            </a:endParaRPr>
          </a:p>
        </p:txBody>
      </p:sp>
    </p:spTree>
    <p:extLst>
      <p:ext uri="{BB962C8B-B14F-4D97-AF65-F5344CB8AC3E}">
        <p14:creationId xmlns:p14="http://schemas.microsoft.com/office/powerpoint/2010/main" val="24959414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990600"/>
          </a:xfrm>
          <a:gradFill>
            <a:gsLst>
              <a:gs pos="64600">
                <a:schemeClr val="accent4">
                  <a:lumMod val="60000"/>
                  <a:lumOff val="40000"/>
                </a:schemeClr>
              </a:gs>
              <a:gs pos="30409">
                <a:schemeClr val="accent5">
                  <a:lumMod val="75000"/>
                </a:schemeClr>
              </a:gs>
              <a:gs pos="0">
                <a:schemeClr val="accent4">
                  <a:lumMod val="75000"/>
                </a:schemeClr>
              </a:gs>
              <a:gs pos="100000">
                <a:schemeClr val="accent5">
                  <a:lumMod val="40000"/>
                  <a:lumOff val="60000"/>
                </a:schemeClr>
              </a:gs>
            </a:gsLst>
            <a:lin ang="5400000" scaled="0"/>
          </a:gradFill>
        </p:spPr>
        <p:txBody>
          <a:bodyPr>
            <a:normAutofit fontScale="90000"/>
          </a:bodyPr>
          <a:lstStyle/>
          <a:p>
            <a:r>
              <a:rPr lang="el-GR" sz="2600" dirty="0" smtClean="0">
                <a:solidFill>
                  <a:schemeClr val="bg1">
                    <a:lumMod val="95000"/>
                    <a:lumOff val="5000"/>
                  </a:schemeClr>
                </a:solidFill>
              </a:rPr>
              <a:t/>
            </a:r>
            <a:br>
              <a:rPr lang="el-GR" sz="2600" dirty="0" smtClean="0">
                <a:solidFill>
                  <a:schemeClr val="bg1">
                    <a:lumMod val="95000"/>
                    <a:lumOff val="5000"/>
                  </a:schemeClr>
                </a:solidFill>
              </a:rPr>
            </a:br>
            <a:r>
              <a:rPr lang="en-US" sz="2600" dirty="0" smtClean="0">
                <a:solidFill>
                  <a:schemeClr val="bg1">
                    <a:lumMod val="95000"/>
                    <a:lumOff val="5000"/>
                  </a:schemeClr>
                </a:solidFill>
              </a:rPr>
              <a:t>5</a:t>
            </a:r>
            <a:r>
              <a:rPr lang="en-US" sz="2600" baseline="30000" dirty="0" smtClean="0">
                <a:solidFill>
                  <a:schemeClr val="bg1">
                    <a:lumMod val="95000"/>
                    <a:lumOff val="5000"/>
                  </a:schemeClr>
                </a:solidFill>
              </a:rPr>
              <a:t>th</a:t>
            </a:r>
            <a:r>
              <a:rPr lang="en-US" sz="2600" dirty="0" smtClean="0">
                <a:solidFill>
                  <a:schemeClr val="bg1">
                    <a:lumMod val="95000"/>
                    <a:lumOff val="5000"/>
                  </a:schemeClr>
                </a:solidFill>
              </a:rPr>
              <a:t/>
            </a:r>
            <a:br>
              <a:rPr lang="en-US" sz="2600" dirty="0" smtClean="0">
                <a:solidFill>
                  <a:schemeClr val="bg1">
                    <a:lumMod val="95000"/>
                    <a:lumOff val="5000"/>
                  </a:schemeClr>
                </a:solidFill>
              </a:rPr>
            </a:br>
            <a:r>
              <a:rPr lang="en-US" sz="2400" dirty="0">
                <a:solidFill>
                  <a:schemeClr val="bg1">
                    <a:lumMod val="95000"/>
                    <a:lumOff val="5000"/>
                  </a:schemeClr>
                </a:solidFill>
                <a:effectLst/>
              </a:rPr>
              <a:t>To what extent do you believe that through volunteerism young people's free time is used creatively?</a:t>
            </a:r>
            <a:br>
              <a:rPr lang="en-US" sz="2400" dirty="0">
                <a:solidFill>
                  <a:schemeClr val="bg1">
                    <a:lumMod val="95000"/>
                    <a:lumOff val="5000"/>
                  </a:schemeClr>
                </a:solidFill>
                <a:effectLst/>
              </a:rPr>
            </a:br>
            <a:r>
              <a:rPr lang="en-US" sz="2400" dirty="0" smtClean="0">
                <a:solidFill>
                  <a:srgbClr val="C00000"/>
                </a:solidFill>
              </a:rPr>
              <a:t/>
            </a:r>
            <a:br>
              <a:rPr lang="en-US" sz="2400" dirty="0" smtClean="0">
                <a:solidFill>
                  <a:srgbClr val="C00000"/>
                </a:solidFill>
              </a:rPr>
            </a:br>
            <a:endParaRPr lang="en-US" sz="2400" dirty="0">
              <a:solidFill>
                <a:srgbClr val="C00000"/>
              </a:solidFill>
            </a:endParaRPr>
          </a:p>
        </p:txBody>
      </p:sp>
      <p:sp>
        <p:nvSpPr>
          <p:cNvPr id="3" name="Content Placeholder 2"/>
          <p:cNvSpPr>
            <a:spLocks noGrp="1"/>
          </p:cNvSpPr>
          <p:nvPr>
            <p:ph idx="1"/>
          </p:nvPr>
        </p:nvSpPr>
        <p:spPr/>
        <p:txBody>
          <a:bodyPr/>
          <a:lstStyle/>
          <a:p>
            <a:pPr marL="0" indent="0">
              <a:buNone/>
            </a:pPr>
            <a:endParaRPr lang="en-US" sz="1600" dirty="0" smtClean="0"/>
          </a:p>
          <a:p>
            <a:pPr marL="0" indent="0" algn="ctr">
              <a:buNone/>
            </a:pPr>
            <a:r>
              <a:rPr lang="en-US" sz="3000" b="1" dirty="0" smtClean="0"/>
              <a:t>The </a:t>
            </a:r>
            <a:r>
              <a:rPr lang="en-US" sz="3000" b="1" dirty="0"/>
              <a:t>answers to the above </a:t>
            </a:r>
            <a:r>
              <a:rPr lang="en-US" sz="3000" b="1" dirty="0" smtClean="0"/>
              <a:t>question </a:t>
            </a:r>
            <a:r>
              <a:rPr lang="en-US" sz="3000" b="1" dirty="0"/>
              <a:t>indicate that the highest percentage of students who participated believe that voluntary action is creative time.</a:t>
            </a:r>
            <a:endParaRPr lang="en-US" sz="3000" b="1" dirty="0" smtClean="0">
              <a:effectLst/>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4181474"/>
            <a:ext cx="548640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362200" y="6248400"/>
            <a:ext cx="5257800" cy="338554"/>
          </a:xfrm>
          <a:prstGeom prst="rect">
            <a:avLst/>
          </a:prstGeom>
        </p:spPr>
        <p:txBody>
          <a:bodyPr wrap="square">
            <a:spAutoFit/>
          </a:bodyPr>
          <a:lstStyle/>
          <a:p>
            <a:r>
              <a:rPr lang="en-US" sz="1600" dirty="0" smtClean="0"/>
              <a:t>Not at all       Little     Average    Much    Very Much</a:t>
            </a:r>
            <a:endParaRPr lang="en-US" sz="1600" dirty="0"/>
          </a:p>
        </p:txBody>
      </p:sp>
    </p:spTree>
    <p:extLst>
      <p:ext uri="{BB962C8B-B14F-4D97-AF65-F5344CB8AC3E}">
        <p14:creationId xmlns:p14="http://schemas.microsoft.com/office/powerpoint/2010/main" val="28893821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59" y="838200"/>
            <a:ext cx="8305800" cy="914400"/>
          </a:xfrm>
          <a:gradFill>
            <a:gsLst>
              <a:gs pos="10005">
                <a:schemeClr val="accent3">
                  <a:lumMod val="75000"/>
                </a:schemeClr>
              </a:gs>
              <a:gs pos="87079">
                <a:schemeClr val="accent6">
                  <a:lumMod val="60000"/>
                  <a:lumOff val="40000"/>
                </a:schemeClr>
              </a:gs>
              <a:gs pos="64600">
                <a:schemeClr val="accent3">
                  <a:lumMod val="40000"/>
                  <a:lumOff val="60000"/>
                </a:schemeClr>
              </a:gs>
              <a:gs pos="30409">
                <a:schemeClr val="accent3">
                  <a:lumMod val="60000"/>
                  <a:lumOff val="40000"/>
                </a:schemeClr>
              </a:gs>
              <a:gs pos="0">
                <a:schemeClr val="accent3">
                  <a:lumMod val="50000"/>
                </a:schemeClr>
              </a:gs>
              <a:gs pos="100000">
                <a:schemeClr val="accent6">
                  <a:lumMod val="40000"/>
                  <a:lumOff val="60000"/>
                </a:schemeClr>
              </a:gs>
            </a:gsLst>
            <a:lin ang="5400000" scaled="0"/>
          </a:gradFill>
        </p:spPr>
        <p:txBody>
          <a:bodyPr>
            <a:normAutofit fontScale="90000"/>
          </a:bodyPr>
          <a:lstStyle/>
          <a:p>
            <a:pPr marL="0" indent="0"/>
            <a:r>
              <a:rPr lang="en-US" dirty="0" smtClean="0"/>
              <a:t/>
            </a:r>
            <a:br>
              <a:rPr lang="en-US" dirty="0" smtClean="0"/>
            </a:br>
            <a:r>
              <a:rPr lang="en-US" dirty="0"/>
              <a:t/>
            </a:r>
            <a:br>
              <a:rPr lang="en-US" dirty="0"/>
            </a:br>
            <a:r>
              <a:rPr lang="en-US" dirty="0" smtClean="0"/>
              <a:t/>
            </a:r>
            <a:br>
              <a:rPr lang="en-US" dirty="0" smtClean="0"/>
            </a:br>
            <a:r>
              <a:rPr lang="en-US" sz="2600" dirty="0" smtClean="0">
                <a:solidFill>
                  <a:schemeClr val="bg1">
                    <a:lumMod val="95000"/>
                    <a:lumOff val="5000"/>
                  </a:schemeClr>
                </a:solidFill>
              </a:rPr>
              <a:t>6</a:t>
            </a:r>
            <a:r>
              <a:rPr lang="en-US" sz="2600" baseline="30000" dirty="0" smtClean="0">
                <a:solidFill>
                  <a:schemeClr val="bg1">
                    <a:lumMod val="95000"/>
                    <a:lumOff val="5000"/>
                  </a:schemeClr>
                </a:solidFill>
              </a:rPr>
              <a:t>th</a:t>
            </a:r>
            <a:r>
              <a:rPr lang="en-US" dirty="0" smtClean="0">
                <a:solidFill>
                  <a:schemeClr val="bg1">
                    <a:lumMod val="95000"/>
                    <a:lumOff val="5000"/>
                  </a:schemeClr>
                </a:solidFill>
              </a:rPr>
              <a:t/>
            </a:r>
            <a:br>
              <a:rPr lang="en-US" dirty="0" smtClean="0">
                <a:solidFill>
                  <a:schemeClr val="bg1">
                    <a:lumMod val="95000"/>
                    <a:lumOff val="5000"/>
                  </a:schemeClr>
                </a:solidFill>
              </a:rPr>
            </a:br>
            <a:r>
              <a:rPr lang="en-US" sz="2600" dirty="0" smtClean="0">
                <a:solidFill>
                  <a:schemeClr val="bg1">
                    <a:lumMod val="95000"/>
                    <a:lumOff val="5000"/>
                  </a:schemeClr>
                </a:solidFill>
                <a:effectLst/>
              </a:rPr>
              <a:t>To </a:t>
            </a:r>
            <a:r>
              <a:rPr lang="en-US" sz="2600" dirty="0">
                <a:solidFill>
                  <a:schemeClr val="bg1">
                    <a:lumMod val="95000"/>
                    <a:lumOff val="5000"/>
                  </a:schemeClr>
                </a:solidFill>
                <a:effectLst/>
              </a:rPr>
              <a:t>what extent do you feel that through volunteerism you participate in creative work? </a:t>
            </a:r>
            <a:r>
              <a:rPr lang="en-US" sz="4400" dirty="0">
                <a:solidFill>
                  <a:schemeClr val="bg1">
                    <a:lumMod val="95000"/>
                    <a:lumOff val="5000"/>
                  </a:schemeClr>
                </a:solidFill>
                <a:effectLst/>
              </a:rPr>
              <a:t/>
            </a:r>
            <a:br>
              <a:rPr lang="en-US" sz="4400" dirty="0">
                <a:solidFill>
                  <a:schemeClr val="bg1">
                    <a:lumMod val="95000"/>
                    <a:lumOff val="5000"/>
                  </a:schemeClr>
                </a:solidFill>
                <a:effectLst/>
              </a:rPr>
            </a:br>
            <a:r>
              <a:rPr lang="en-US" sz="4400" dirty="0">
                <a:solidFill>
                  <a:schemeClr val="bg1">
                    <a:lumMod val="95000"/>
                    <a:lumOff val="5000"/>
                  </a:schemeClr>
                </a:solidFill>
              </a:rPr>
              <a:t/>
            </a:r>
            <a:br>
              <a:rPr lang="en-US" sz="4400" dirty="0">
                <a:solidFill>
                  <a:schemeClr val="bg1">
                    <a:lumMod val="95000"/>
                    <a:lumOff val="5000"/>
                  </a:schemeClr>
                </a:solidFill>
              </a:rPr>
            </a:br>
            <a:r>
              <a:rPr lang="en-US" dirty="0" smtClean="0"/>
              <a:t/>
            </a:r>
            <a:br>
              <a:rPr lang="en-US" dirty="0" smtClean="0"/>
            </a:br>
            <a:r>
              <a:rPr lang="en-US" dirty="0"/>
              <a:t/>
            </a:r>
            <a:br>
              <a:rPr lang="en-US" dirty="0"/>
            </a:br>
            <a:endParaRPr lang="en-US" dirty="0"/>
          </a:p>
        </p:txBody>
      </p:sp>
      <p:sp>
        <p:nvSpPr>
          <p:cNvPr id="3" name="Content Placeholder 2"/>
          <p:cNvSpPr>
            <a:spLocks noGrp="1"/>
          </p:cNvSpPr>
          <p:nvPr>
            <p:ph idx="1"/>
          </p:nvPr>
        </p:nvSpPr>
        <p:spPr/>
        <p:txBody>
          <a:bodyPr>
            <a:normAutofit/>
          </a:bodyPr>
          <a:lstStyle/>
          <a:p>
            <a:pPr marL="0" indent="0">
              <a:buNone/>
            </a:pPr>
            <a:endParaRPr lang="en-US" sz="1600" dirty="0" smtClean="0"/>
          </a:p>
          <a:p>
            <a:pPr marL="0" indent="0">
              <a:buNone/>
            </a:pPr>
            <a:endParaRPr lang="en-US" sz="1600" dirty="0"/>
          </a:p>
          <a:p>
            <a:pPr marL="0" indent="0" algn="ctr">
              <a:buNone/>
            </a:pPr>
            <a:r>
              <a:rPr lang="en-US" sz="2500" b="1" dirty="0" smtClean="0"/>
              <a:t>At </a:t>
            </a:r>
            <a:r>
              <a:rPr lang="en-US" sz="2500" b="1" dirty="0"/>
              <a:t>the same time the majority of students believe that their participation in voluntary </a:t>
            </a:r>
            <a:r>
              <a:rPr lang="en-US" sz="2500" b="1" dirty="0" smtClean="0"/>
              <a:t>actions</a:t>
            </a:r>
            <a:r>
              <a:rPr lang="el-GR" sz="2500" b="1" dirty="0" smtClean="0"/>
              <a:t> </a:t>
            </a:r>
            <a:r>
              <a:rPr lang="en-US" sz="2500" b="1" dirty="0" smtClean="0"/>
              <a:t>makes them </a:t>
            </a:r>
            <a:r>
              <a:rPr lang="en-US" sz="2500" b="1" dirty="0"/>
              <a:t>socialize </a:t>
            </a:r>
            <a:r>
              <a:rPr lang="en-US" sz="2500" b="1" dirty="0" smtClean="0"/>
              <a:t>greatly or relatively well.</a:t>
            </a:r>
          </a:p>
          <a:p>
            <a:pPr marL="0" indent="0">
              <a:buNone/>
            </a:pPr>
            <a:endParaRPr lang="en-US" sz="2500" dirty="0"/>
          </a:p>
          <a:p>
            <a:pPr marL="0" indent="0">
              <a:buNone/>
            </a:pPr>
            <a:endParaRPr lang="en-US" sz="1600" dirty="0" smtClean="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5059" y="3886200"/>
            <a:ext cx="4724399"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185059" y="6029325"/>
            <a:ext cx="5284519" cy="338554"/>
          </a:xfrm>
          <a:prstGeom prst="rect">
            <a:avLst/>
          </a:prstGeom>
        </p:spPr>
        <p:txBody>
          <a:bodyPr wrap="square">
            <a:spAutoFit/>
          </a:bodyPr>
          <a:lstStyle/>
          <a:p>
            <a:r>
              <a:rPr lang="en-US" sz="1600" dirty="0" smtClean="0"/>
              <a:t>   Not at all      Little    Average   Much    Very Much</a:t>
            </a:r>
            <a:endParaRPr lang="en-US" sz="1600" dirty="0"/>
          </a:p>
        </p:txBody>
      </p:sp>
    </p:spTree>
    <p:extLst>
      <p:ext uri="{BB962C8B-B14F-4D97-AF65-F5344CB8AC3E}">
        <p14:creationId xmlns:p14="http://schemas.microsoft.com/office/powerpoint/2010/main" val="40573737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857" y="540713"/>
            <a:ext cx="8229600" cy="693113"/>
          </a:xfrm>
          <a:gradFill flip="none" rotWithShape="1">
            <a:gsLst>
              <a:gs pos="10005">
                <a:schemeClr val="accent3">
                  <a:lumMod val="75000"/>
                </a:schemeClr>
              </a:gs>
              <a:gs pos="87079">
                <a:schemeClr val="accent6">
                  <a:lumMod val="60000"/>
                  <a:lumOff val="40000"/>
                </a:schemeClr>
              </a:gs>
              <a:gs pos="64600">
                <a:schemeClr val="accent4">
                  <a:lumMod val="60000"/>
                  <a:lumOff val="40000"/>
                </a:schemeClr>
              </a:gs>
              <a:gs pos="30409">
                <a:schemeClr val="accent3">
                  <a:lumMod val="60000"/>
                  <a:lumOff val="40000"/>
                </a:schemeClr>
              </a:gs>
              <a:gs pos="0">
                <a:schemeClr val="accent3">
                  <a:lumMod val="50000"/>
                </a:schemeClr>
              </a:gs>
              <a:gs pos="100000">
                <a:schemeClr val="accent6">
                  <a:lumMod val="20000"/>
                  <a:lumOff val="80000"/>
                </a:schemeClr>
              </a:gs>
            </a:gsLst>
            <a:path path="rect">
              <a:fillToRect t="100000" r="100000"/>
            </a:path>
            <a:tileRect l="-100000" b="-100000"/>
          </a:gradFill>
        </p:spPr>
        <p:txBody>
          <a:bodyPr>
            <a:normAutofit fontScale="90000"/>
          </a:bodyPr>
          <a:lstStyle/>
          <a:p>
            <a:r>
              <a:rPr lang="en-US" sz="2600" dirty="0" smtClean="0"/>
              <a:t/>
            </a:r>
            <a:br>
              <a:rPr lang="en-US" sz="2600" dirty="0" smtClean="0"/>
            </a:br>
            <a:r>
              <a:rPr lang="en-US" sz="2600" dirty="0" smtClean="0"/>
              <a:t/>
            </a:r>
            <a:br>
              <a:rPr lang="en-US" sz="2600" dirty="0" smtClean="0"/>
            </a:br>
            <a:r>
              <a:rPr lang="en-US" sz="2600" dirty="0"/>
              <a:t/>
            </a:r>
            <a:br>
              <a:rPr lang="en-US" sz="2600" dirty="0"/>
            </a:br>
            <a:r>
              <a:rPr lang="en-US" sz="1800" dirty="0" smtClean="0">
                <a:solidFill>
                  <a:schemeClr val="bg1">
                    <a:lumMod val="95000"/>
                    <a:lumOff val="5000"/>
                  </a:schemeClr>
                </a:solidFill>
                <a:effectLst/>
              </a:rPr>
              <a:t>To what extent do you believe that the school </a:t>
            </a:r>
            <a:r>
              <a:rPr lang="en-US" sz="1800" dirty="0">
                <a:solidFill>
                  <a:schemeClr val="bg1">
                    <a:lumMod val="95000"/>
                    <a:lumOff val="5000"/>
                  </a:schemeClr>
                </a:solidFill>
                <a:effectLst/>
              </a:rPr>
              <a:t>promotes voluntary actions? </a:t>
            </a:r>
            <a:br>
              <a:rPr lang="en-US" sz="1800" dirty="0">
                <a:solidFill>
                  <a:schemeClr val="bg1">
                    <a:lumMod val="95000"/>
                    <a:lumOff val="5000"/>
                  </a:schemeClr>
                </a:solidFill>
                <a:effectLst/>
              </a:rPr>
            </a:br>
            <a:r>
              <a:rPr lang="en-US" dirty="0">
                <a:solidFill>
                  <a:schemeClr val="bg1">
                    <a:lumMod val="95000"/>
                    <a:lumOff val="5000"/>
                  </a:schemeClr>
                </a:solidFill>
              </a:rPr>
              <a:t/>
            </a:r>
            <a:br>
              <a:rPr lang="en-US" dirty="0">
                <a:solidFill>
                  <a:schemeClr val="bg1">
                    <a:lumMod val="95000"/>
                    <a:lumOff val="5000"/>
                  </a:schemeClr>
                </a:solidFill>
              </a:rPr>
            </a:br>
            <a:endParaRPr lang="en-US" dirty="0">
              <a:solidFill>
                <a:schemeClr val="bg1">
                  <a:lumMod val="95000"/>
                  <a:lumOff val="5000"/>
                </a:schemeClr>
              </a:solidFill>
            </a:endParaRPr>
          </a:p>
        </p:txBody>
      </p:sp>
      <p:sp>
        <p:nvSpPr>
          <p:cNvPr id="3" name="Content Placeholder 2"/>
          <p:cNvSpPr>
            <a:spLocks noGrp="1"/>
          </p:cNvSpPr>
          <p:nvPr>
            <p:ph idx="1"/>
          </p:nvPr>
        </p:nvSpPr>
        <p:spPr>
          <a:xfrm>
            <a:off x="228600" y="1219200"/>
            <a:ext cx="8686800" cy="5238482"/>
          </a:xfrm>
        </p:spPr>
        <p:txBody>
          <a:bodyPr>
            <a:normAutofit/>
          </a:bodyPr>
          <a:lstStyle/>
          <a:p>
            <a:pPr marL="0" indent="0" algn="ctr">
              <a:buNone/>
            </a:pPr>
            <a:r>
              <a:rPr lang="en-US" sz="2200" dirty="0"/>
              <a:t>As far as the role of the school regarding voluntary work, students argued that the school is not doing enough. In fact  10 students felt that the school does not promote voluntary actions although the research was conducted during some volunteering </a:t>
            </a:r>
            <a:r>
              <a:rPr lang="en-US" sz="2200" dirty="0" smtClean="0"/>
              <a:t>activities</a:t>
            </a:r>
            <a:r>
              <a:rPr lang="el-GR" sz="2200" dirty="0" smtClean="0"/>
              <a:t> </a:t>
            </a:r>
            <a:r>
              <a:rPr lang="en-US" sz="2200" dirty="0" smtClean="0"/>
              <a:t>by school. </a:t>
            </a:r>
            <a:r>
              <a:rPr lang="en-US" sz="2200" dirty="0"/>
              <a:t>15 students felt that the school does not  promote enough voluntary actions and 34 felt so at an average degree. Finally 26 students felt that the school promotes</a:t>
            </a:r>
            <a:r>
              <a:rPr lang="el-GR" sz="2200" dirty="0"/>
              <a:t> </a:t>
            </a:r>
            <a:r>
              <a:rPr lang="en-US" sz="2200" dirty="0"/>
              <a:t>volunteering ranging from much to very much.</a:t>
            </a:r>
          </a:p>
          <a:p>
            <a:pPr marL="0" indent="0" algn="ctr">
              <a:buNone/>
            </a:pPr>
            <a:endParaRPr lang="en-US" sz="2000" dirty="0" smtClean="0">
              <a:effectLst/>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1" y="4166940"/>
            <a:ext cx="5029199" cy="2243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828800" y="6427202"/>
            <a:ext cx="5284519" cy="338554"/>
          </a:xfrm>
          <a:prstGeom prst="rect">
            <a:avLst/>
          </a:prstGeom>
        </p:spPr>
        <p:txBody>
          <a:bodyPr wrap="square">
            <a:spAutoFit/>
          </a:bodyPr>
          <a:lstStyle/>
          <a:p>
            <a:r>
              <a:rPr lang="en-US" sz="1600" dirty="0" smtClean="0"/>
              <a:t>       Not at all      Little      Average     Much    Very Much</a:t>
            </a:r>
            <a:endParaRPr lang="en-US" sz="1600" dirty="0"/>
          </a:p>
        </p:txBody>
      </p:sp>
      <p:sp>
        <p:nvSpPr>
          <p:cNvPr id="7" name="TextBox 6"/>
          <p:cNvSpPr txBox="1"/>
          <p:nvPr/>
        </p:nvSpPr>
        <p:spPr>
          <a:xfrm>
            <a:off x="4328619" y="171381"/>
            <a:ext cx="510076" cy="369332"/>
          </a:xfrm>
          <a:prstGeom prst="rect">
            <a:avLst/>
          </a:prstGeom>
          <a:noFill/>
        </p:spPr>
        <p:txBody>
          <a:bodyPr wrap="none" rtlCol="0" anchor="ctr">
            <a:spAutoFit/>
          </a:bodyPr>
          <a:lstStyle/>
          <a:p>
            <a:r>
              <a:rPr lang="en-US" dirty="0" smtClean="0">
                <a:solidFill>
                  <a:schemeClr val="bg1"/>
                </a:solidFill>
              </a:rPr>
              <a:t>7th</a:t>
            </a:r>
            <a:endParaRPr lang="el-GR" dirty="0">
              <a:solidFill>
                <a:schemeClr val="bg1"/>
              </a:solidFill>
            </a:endParaRPr>
          </a:p>
        </p:txBody>
      </p:sp>
    </p:spTree>
    <p:extLst>
      <p:ext uri="{BB962C8B-B14F-4D97-AF65-F5344CB8AC3E}">
        <p14:creationId xmlns:p14="http://schemas.microsoft.com/office/powerpoint/2010/main" val="416360063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539</TotalTime>
  <Words>716</Words>
  <Application>Microsoft Office PowerPoint</Application>
  <PresentationFormat>On-screen Show (4:3)</PresentationFormat>
  <Paragraphs>85</Paragraphs>
  <Slides>21</Slides>
  <Notes>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Apex</vt:lpstr>
      <vt:lpstr> Volunteerism and Self-Esteem</vt:lpstr>
      <vt:lpstr>PowerPoint Presentation</vt:lpstr>
      <vt:lpstr>1st To what extent are you familiar with the term volunteerism? </vt:lpstr>
      <vt:lpstr>2nd  To what extent do you know the term  "self-esteem” ? </vt:lpstr>
      <vt:lpstr>3rd To what extent are you interested in participating in group efforts to resolve contemporary problems?  </vt:lpstr>
      <vt:lpstr>To what extent do you believe that volunteering can help prevent teens from getting involved in dangerous situations? </vt:lpstr>
      <vt:lpstr> 5th To what extent do you believe that through volunteerism young people's free time is used creatively?  </vt:lpstr>
      <vt:lpstr>   6th To what extent do you feel that through volunteerism you participate in creative work?     </vt:lpstr>
      <vt:lpstr>   To what extent do you believe that the school promotes voluntary actions?   </vt:lpstr>
      <vt:lpstr>  8th To what extent do you think that participation in voluntary work makes you a better person?   </vt:lpstr>
      <vt:lpstr> 9th To what extent do you believe that voluntary actions improve young people's self esteem and self image?   </vt:lpstr>
      <vt:lpstr>   10th What/which bodies or organizations do you believe young people get informed about volunteerism?     </vt:lpstr>
      <vt:lpstr>   11th What do you think someone gains out of voluntary work?     </vt:lpstr>
      <vt:lpstr>   12th What feelings do you experience when contributing to voluntary work?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Εθελοντισμός και Αυτοεκτίμηση (Volunteerism and Self-Esteem)</dc:title>
  <dc:creator>User</dc:creator>
  <cp:lastModifiedBy>Christodoulos Stamatis</cp:lastModifiedBy>
  <cp:revision>72</cp:revision>
  <dcterms:created xsi:type="dcterms:W3CDTF">2016-04-12T12:02:43Z</dcterms:created>
  <dcterms:modified xsi:type="dcterms:W3CDTF">2016-05-06T07:13:21Z</dcterms:modified>
</cp:coreProperties>
</file>